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0"/>
  </p:notes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8" r:id="rId19"/>
  </p:sldIdLst>
  <p:sldSz cx="12192000" cy="6858000"/>
  <p:notesSz cx="6858000" cy="9144000"/>
  <p:embeddedFontLst>
    <p:embeddedFont>
      <p:font typeface="Century Gothic" panose="020B0502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Baskerville Old Face" panose="02020602080505020303" pitchFamily="18" charset="0"/>
      <p:regular r:id="rId29"/>
    </p:embeddedFont>
    <p:embeddedFont>
      <p:font typeface="Georgia" panose="02040502050405020303" pitchFamily="18" charset="0"/>
      <p:regular r:id="rId30"/>
      <p:bold r:id="rId31"/>
      <p:italic r:id="rId32"/>
      <p:boldItalic r:id="rId33"/>
    </p:embeddedFont>
    <p:embeddedFont>
      <p:font typeface="Arial Black" panose="020B0A0402010202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29692-D566-4C6E-88A1-F4618188A313}">
  <a:tblStyle styleId="{9D729692-D566-4C6E-88A1-F4618188A313}"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0000"/>
              </a:buClr>
              <a:buSzPts val="1200"/>
              <a:buFont typeface="Arial"/>
              <a:buChar char="•"/>
            </a:pPr>
            <a:r>
              <a:rPr lang="en-US">
                <a:solidFill>
                  <a:srgbClr val="000000"/>
                </a:solidFill>
              </a:rPr>
              <a:t>First just a little about me…</a:t>
            </a:r>
            <a:endParaRPr/>
          </a:p>
          <a:p>
            <a:pPr marL="171450" lvl="0" indent="-95250" algn="l" rtl="0">
              <a:spcBef>
                <a:spcPts val="0"/>
              </a:spcBef>
              <a:spcAft>
                <a:spcPts val="0"/>
              </a:spcAft>
              <a:buClr>
                <a:schemeClr val="dk1"/>
              </a:buClr>
              <a:buSzPts val="1200"/>
              <a:buFont typeface="Arial"/>
              <a:buNone/>
            </a:pPr>
            <a:endParaRPr>
              <a:solidFill>
                <a:srgbClr val="000000"/>
              </a:solidFill>
            </a:endParaRPr>
          </a:p>
          <a:p>
            <a:pPr marL="171450" lvl="0" indent="-171450" algn="l" rtl="0">
              <a:spcBef>
                <a:spcPts val="0"/>
              </a:spcBef>
              <a:spcAft>
                <a:spcPts val="0"/>
              </a:spcAft>
              <a:buClr>
                <a:srgbClr val="000000"/>
              </a:buClr>
              <a:buSzPts val="1200"/>
              <a:buFont typeface="Arial"/>
              <a:buChar char="•"/>
            </a:pPr>
            <a:r>
              <a:rPr lang="en-US">
                <a:solidFill>
                  <a:srgbClr val="000000"/>
                </a:solidFill>
              </a:rPr>
              <a:t>I’m excited to offer this trip because…</a:t>
            </a:r>
            <a:endParaRPr/>
          </a:p>
          <a:p>
            <a:pPr marL="0" lvl="0" indent="0" algn="l" rtl="0">
              <a:spcBef>
                <a:spcPts val="0"/>
              </a:spcBef>
              <a:spcAft>
                <a:spcPts val="0"/>
              </a:spcAft>
              <a:buNone/>
            </a:pPr>
            <a:endParaRPr>
              <a:solidFill>
                <a:srgbClr val="000000"/>
              </a:solidFill>
            </a:endParaRPr>
          </a:p>
          <a:p>
            <a:pPr marL="171450" lvl="0" indent="-171450" algn="l" rtl="0">
              <a:spcBef>
                <a:spcPts val="0"/>
              </a:spcBef>
              <a:spcAft>
                <a:spcPts val="0"/>
              </a:spcAft>
              <a:buClr>
                <a:srgbClr val="000000"/>
              </a:buClr>
              <a:buSzPts val="1200"/>
              <a:buFont typeface="Arial"/>
              <a:buChar char="•"/>
            </a:pPr>
            <a:r>
              <a:rPr lang="en-US">
                <a:solidFill>
                  <a:srgbClr val="000000"/>
                </a:solidFill>
              </a:rPr>
              <a:t>Thanks for coming to learn about this exciting opportunity for your child to travel abroad</a:t>
            </a:r>
            <a:endParaRPr/>
          </a:p>
          <a:p>
            <a:pPr marL="0" lvl="0" indent="0" algn="l" rtl="0">
              <a:spcBef>
                <a:spcPts val="0"/>
              </a:spcBef>
              <a:spcAft>
                <a:spcPts val="0"/>
              </a:spcAft>
              <a:buNone/>
            </a:pPr>
            <a:endParaRPr/>
          </a:p>
        </p:txBody>
      </p:sp>
      <p:sp>
        <p:nvSpPr>
          <p:cNvPr id="237" name="Google Shape;2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I’m particularly excited about _____ because _______</a:t>
            </a:r>
            <a:endParaRPr/>
          </a:p>
        </p:txBody>
      </p:sp>
      <p:sp>
        <p:nvSpPr>
          <p:cNvPr id="366" name="Google Shape;3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1"/>
              <a:t>This is a great opportunity to </a:t>
            </a:r>
            <a:endParaRPr/>
          </a:p>
          <a:p>
            <a:pPr marL="228600" lvl="0" indent="-228600" algn="l" rtl="0">
              <a:spcBef>
                <a:spcPts val="0"/>
              </a:spcBef>
              <a:spcAft>
                <a:spcPts val="0"/>
              </a:spcAft>
              <a:buClr>
                <a:schemeClr val="dk1"/>
              </a:buClr>
              <a:buSzPts val="1200"/>
              <a:buFont typeface="Calibri"/>
              <a:buAutoNum type="alphaUcParenR"/>
            </a:pPr>
            <a:r>
              <a:rPr lang="en-US" sz="1200" i="1"/>
              <a:t>Talk about a previous traveler’s experience/transformation</a:t>
            </a:r>
            <a:endParaRPr/>
          </a:p>
          <a:p>
            <a:pPr marL="228600" lvl="0" indent="-228600" algn="l" rtl="0">
              <a:spcBef>
                <a:spcPts val="0"/>
              </a:spcBef>
              <a:spcAft>
                <a:spcPts val="0"/>
              </a:spcAft>
              <a:buClr>
                <a:schemeClr val="dk1"/>
              </a:buClr>
              <a:buSzPts val="1200"/>
              <a:buFont typeface="Calibri"/>
              <a:buAutoNum type="alphaUcParenR"/>
            </a:pPr>
            <a:r>
              <a:rPr lang="en-US" sz="1200" i="1"/>
              <a:t>Have a previous traveler speak at the meeting about their experience</a:t>
            </a:r>
            <a:endParaRPr/>
          </a:p>
          <a:p>
            <a:pPr marL="228600" lvl="0" indent="-228600" algn="l" rtl="0">
              <a:spcBef>
                <a:spcPts val="0"/>
              </a:spcBef>
              <a:spcAft>
                <a:spcPts val="0"/>
              </a:spcAft>
              <a:buClr>
                <a:schemeClr val="dk1"/>
              </a:buClr>
              <a:buSzPts val="1200"/>
              <a:buFont typeface="Calibri"/>
              <a:buAutoNum type="alphaUcParenR"/>
            </a:pPr>
            <a:r>
              <a:rPr lang="en-US" sz="1200" i="1"/>
              <a:t>Talk about your experience in travel &amp; how it has impacted you</a:t>
            </a:r>
            <a:endParaRPr sz="1200" i="1"/>
          </a:p>
          <a:p>
            <a:pPr marL="0" lvl="0" indent="0" algn="l" rtl="0">
              <a:spcBef>
                <a:spcPts val="0"/>
              </a:spcBef>
              <a:spcAft>
                <a:spcPts val="0"/>
              </a:spcAft>
              <a:buNone/>
            </a:pPr>
            <a:endParaRPr sz="1200"/>
          </a:p>
          <a:p>
            <a:pPr marL="0" lvl="0" indent="0" algn="l" rtl="0">
              <a:spcBef>
                <a:spcPts val="0"/>
              </a:spcBef>
              <a:spcAft>
                <a:spcPts val="0"/>
              </a:spcAft>
              <a:buNone/>
            </a:pPr>
            <a:r>
              <a:rPr lang="en-US" sz="1200"/>
              <a:t>EF Educational Tours focuses on a well-rounded educational experience for it’s travelers.</a:t>
            </a:r>
            <a:endParaRPr/>
          </a:p>
          <a:p>
            <a:pPr marL="0" lvl="0" indent="0" algn="l" rtl="0">
              <a:spcBef>
                <a:spcPts val="0"/>
              </a:spcBef>
              <a:spcAft>
                <a:spcPts val="0"/>
              </a:spcAft>
              <a:buNone/>
            </a:pPr>
            <a:r>
              <a:rPr lang="en-US" sz="1200"/>
              <a:t>Of course students see places in real time that they’ve only seen in textbooks and movies.</a:t>
            </a:r>
            <a:endParaRPr/>
          </a:p>
          <a:p>
            <a:pPr marL="0" lvl="0" indent="0" algn="l" rtl="0">
              <a:spcBef>
                <a:spcPts val="0"/>
              </a:spcBef>
              <a:spcAft>
                <a:spcPts val="0"/>
              </a:spcAft>
              <a:buNone/>
            </a:pPr>
            <a:r>
              <a:rPr lang="en-US" sz="1200"/>
              <a:t>They learn about differences in cultures and languages and regions.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This tour will help students learn more about their own interests, passions, and abilities, and even help them grow more mature.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They learn just as much about themselves as they do about the places they visit. It gets them ready for their futures.</a:t>
            </a:r>
            <a:endParaRPr/>
          </a:p>
        </p:txBody>
      </p:sp>
      <p:sp>
        <p:nvSpPr>
          <p:cNvPr id="378" name="Google Shape;3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what’s included? Pretty much everything. </a:t>
            </a:r>
            <a:r>
              <a:rPr lang="en-US" i="1"/>
              <a:t>Directions: read through each one. </a:t>
            </a:r>
            <a:endParaRPr/>
          </a:p>
          <a:p>
            <a:pPr marL="0" lvl="0" indent="0" algn="l" rtl="0">
              <a:spcBef>
                <a:spcPts val="0"/>
              </a:spcBef>
              <a:spcAft>
                <a:spcPts val="0"/>
              </a:spcAft>
              <a:buNone/>
            </a:pPr>
            <a:endParaRPr/>
          </a:p>
          <a:p>
            <a:pPr marL="0" lvl="0" indent="0" algn="l" rtl="0">
              <a:spcBef>
                <a:spcPts val="0"/>
              </a:spcBef>
              <a:spcAft>
                <a:spcPts val="0"/>
              </a:spcAft>
              <a:buNone/>
            </a:pPr>
            <a:r>
              <a:rPr lang="en-US"/>
              <a:t>Not included: A few things. But no real surprises here. Once everyone is signed up I will hold a separate meeting for that student group to talk through all of these.</a:t>
            </a:r>
            <a:endParaRPr/>
          </a:p>
          <a:p>
            <a:pPr marL="0" lvl="0" indent="0" algn="l" rtl="0">
              <a:spcBef>
                <a:spcPts val="0"/>
              </a:spcBef>
              <a:spcAft>
                <a:spcPts val="0"/>
              </a:spcAft>
              <a:buNone/>
            </a:pPr>
            <a:endParaRPr/>
          </a:p>
        </p:txBody>
      </p:sp>
      <p:sp>
        <p:nvSpPr>
          <p:cNvPr id="385" name="Google Shape;3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what’s included? Pretty much everything. </a:t>
            </a:r>
            <a:r>
              <a:rPr lang="en-US" i="1"/>
              <a:t>Directions: read through each one. </a:t>
            </a:r>
            <a:endParaRPr/>
          </a:p>
          <a:p>
            <a:pPr marL="0" lvl="0" indent="0" algn="l" rtl="0">
              <a:spcBef>
                <a:spcPts val="0"/>
              </a:spcBef>
              <a:spcAft>
                <a:spcPts val="0"/>
              </a:spcAft>
              <a:buNone/>
            </a:pPr>
            <a:endParaRPr/>
          </a:p>
          <a:p>
            <a:pPr marL="0" lvl="0" indent="0" algn="l" rtl="0">
              <a:spcBef>
                <a:spcPts val="0"/>
              </a:spcBef>
              <a:spcAft>
                <a:spcPts val="0"/>
              </a:spcAft>
              <a:buNone/>
            </a:pPr>
            <a:r>
              <a:rPr lang="en-US"/>
              <a:t>Not included: A few things. But no real surprises here. Once everyone is signed up I will hold a separate meeting for that student group to talk through all of these.</a:t>
            </a:r>
            <a:endParaRPr/>
          </a:p>
          <a:p>
            <a:pPr marL="0" lvl="0" indent="0" algn="l" rtl="0">
              <a:spcBef>
                <a:spcPts val="0"/>
              </a:spcBef>
              <a:spcAft>
                <a:spcPts val="0"/>
              </a:spcAft>
              <a:buNone/>
            </a:pPr>
            <a:endParaRPr/>
          </a:p>
        </p:txBody>
      </p:sp>
      <p:sp>
        <p:nvSpPr>
          <p:cNvPr id="409" name="Google Shape;40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477ff8305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477ff8305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what’s included? Pretty much everything. </a:t>
            </a:r>
            <a:r>
              <a:rPr lang="en-US" i="1"/>
              <a:t>Directions: read through each one. </a:t>
            </a:r>
            <a:endParaRPr/>
          </a:p>
          <a:p>
            <a:pPr marL="0" lvl="0" indent="0" algn="l" rtl="0">
              <a:spcBef>
                <a:spcPts val="0"/>
              </a:spcBef>
              <a:spcAft>
                <a:spcPts val="0"/>
              </a:spcAft>
              <a:buNone/>
            </a:pPr>
            <a:endParaRPr/>
          </a:p>
          <a:p>
            <a:pPr marL="0" lvl="0" indent="0" algn="l" rtl="0">
              <a:spcBef>
                <a:spcPts val="0"/>
              </a:spcBef>
              <a:spcAft>
                <a:spcPts val="0"/>
              </a:spcAft>
              <a:buNone/>
            </a:pPr>
            <a:r>
              <a:rPr lang="en-US"/>
              <a:t>Not included: A few things. But no real surprises here. Once everyone is signed up I will hold a separate meeting for that student group to talk through all of these.</a:t>
            </a:r>
            <a:endParaRPr/>
          </a:p>
          <a:p>
            <a:pPr marL="0" lvl="0" indent="0" algn="l" rtl="0">
              <a:spcBef>
                <a:spcPts val="0"/>
              </a:spcBef>
              <a:spcAft>
                <a:spcPts val="0"/>
              </a:spcAft>
              <a:buNone/>
            </a:pPr>
            <a:endParaRPr/>
          </a:p>
        </p:txBody>
      </p:sp>
      <p:sp>
        <p:nvSpPr>
          <p:cNvPr id="423" name="Google Shape;423;g477ff8305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a:t>So on to the next important topic. The price of the program. </a:t>
            </a:r>
            <a:endParaRPr/>
          </a:p>
          <a:p>
            <a:pPr marL="0" lvl="0" indent="0" algn="l" rtl="0">
              <a:spcBef>
                <a:spcPts val="0"/>
              </a:spcBef>
              <a:spcAft>
                <a:spcPts val="0"/>
              </a:spcAft>
              <a:buNone/>
            </a:pPr>
            <a:endParaRPr sz="1600"/>
          </a:p>
          <a:p>
            <a:pPr marL="171450" lvl="0" indent="-171450" algn="l" rtl="0">
              <a:spcBef>
                <a:spcPts val="0"/>
              </a:spcBef>
              <a:spcAft>
                <a:spcPts val="0"/>
              </a:spcAft>
              <a:buClr>
                <a:schemeClr val="dk1"/>
              </a:buClr>
              <a:buSzPts val="1600"/>
              <a:buFont typeface="Arial"/>
              <a:buChar char="•"/>
            </a:pPr>
            <a:r>
              <a:rPr lang="en-US" sz="1600"/>
              <a:t>You will see, we have lots of options and you can pick what works best for your family! </a:t>
            </a:r>
            <a:endParaRPr/>
          </a:p>
          <a:p>
            <a:pPr marL="628650" lvl="1" indent="-171450" algn="l" rtl="0">
              <a:spcBef>
                <a:spcPts val="0"/>
              </a:spcBef>
              <a:spcAft>
                <a:spcPts val="0"/>
              </a:spcAft>
              <a:buClr>
                <a:schemeClr val="dk1"/>
              </a:buClr>
              <a:buSzPts val="1600"/>
              <a:buFont typeface="Arial"/>
              <a:buChar char="•"/>
            </a:pPr>
            <a:r>
              <a:rPr lang="en-US" sz="1600"/>
              <a:t>bi-weekly, monthly, or pay in full. If none of these work, give EF a call to talk about payment options.</a:t>
            </a:r>
            <a:endParaRPr/>
          </a:p>
          <a:p>
            <a:pPr marL="628650" lvl="1" indent="-171450" algn="l" rtl="0">
              <a:spcBef>
                <a:spcPts val="0"/>
              </a:spcBef>
              <a:spcAft>
                <a:spcPts val="0"/>
              </a:spcAft>
              <a:buClr>
                <a:schemeClr val="dk1"/>
              </a:buClr>
              <a:buSzPts val="1600"/>
              <a:buFont typeface="Arial"/>
              <a:buChar char="•"/>
            </a:pPr>
            <a:r>
              <a:rPr lang="en-US" sz="1600"/>
              <a:t>You can also send out your tour donation page, so family and friends can donate towards your trip</a:t>
            </a:r>
            <a:endParaRPr/>
          </a:p>
          <a:p>
            <a:pPr marL="0" lvl="0" indent="0" algn="l" rtl="0">
              <a:spcBef>
                <a:spcPts val="0"/>
              </a:spcBef>
              <a:spcAft>
                <a:spcPts val="0"/>
              </a:spcAft>
              <a:buNone/>
            </a:pPr>
            <a:endParaRPr/>
          </a:p>
          <a:p>
            <a:pPr marL="0" lvl="0" indent="0" algn="l" rtl="0">
              <a:spcBef>
                <a:spcPts val="0"/>
              </a:spcBef>
              <a:spcAft>
                <a:spcPts val="0"/>
              </a:spcAft>
              <a:buNone/>
            </a:pPr>
            <a:r>
              <a:rPr lang="en-US"/>
              <a:t>I have some more materials here at the front that go into these plans in more detail</a:t>
            </a:r>
            <a:endParaRPr/>
          </a:p>
        </p:txBody>
      </p:sp>
      <p:sp>
        <p:nvSpPr>
          <p:cNvPr id="433" name="Google Shape;4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477ff8305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477ff8305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what’s included? Pretty much everything. </a:t>
            </a:r>
            <a:r>
              <a:rPr lang="en-US" i="1"/>
              <a:t>Directions: read through each one. </a:t>
            </a:r>
            <a:endParaRPr/>
          </a:p>
          <a:p>
            <a:pPr marL="0" lvl="0" indent="0" algn="l" rtl="0">
              <a:spcBef>
                <a:spcPts val="0"/>
              </a:spcBef>
              <a:spcAft>
                <a:spcPts val="0"/>
              </a:spcAft>
              <a:buNone/>
            </a:pPr>
            <a:endParaRPr/>
          </a:p>
          <a:p>
            <a:pPr marL="0" lvl="0" indent="0" algn="l" rtl="0">
              <a:spcBef>
                <a:spcPts val="0"/>
              </a:spcBef>
              <a:spcAft>
                <a:spcPts val="0"/>
              </a:spcAft>
              <a:buNone/>
            </a:pPr>
            <a:r>
              <a:rPr lang="en-US"/>
              <a:t>Not included: A few things. But no real surprises here. Once everyone is signed up I will hold a separate meeting for that student group to talk through all of these.</a:t>
            </a:r>
            <a:endParaRPr/>
          </a:p>
          <a:p>
            <a:pPr marL="0" lvl="0" indent="0" algn="l" rtl="0">
              <a:spcBef>
                <a:spcPts val="0"/>
              </a:spcBef>
              <a:spcAft>
                <a:spcPts val="0"/>
              </a:spcAft>
              <a:buNone/>
            </a:pPr>
            <a:endParaRPr/>
          </a:p>
        </p:txBody>
      </p:sp>
      <p:sp>
        <p:nvSpPr>
          <p:cNvPr id="438" name="Google Shape;438;g477ff8305d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62b9cb723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62b9cb7235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g62b9cb7235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0000"/>
              </a:buClr>
              <a:buSzPts val="1200"/>
              <a:buFont typeface="Arial"/>
              <a:buChar char="•"/>
            </a:pPr>
            <a:r>
              <a:rPr lang="en-US">
                <a:solidFill>
                  <a:srgbClr val="000000"/>
                </a:solidFill>
              </a:rPr>
              <a:t>We’re lucky to be traveling along with…</a:t>
            </a:r>
            <a:endParaRPr/>
          </a:p>
          <a:p>
            <a:pPr marL="0" lvl="0" indent="0" algn="l" rtl="0">
              <a:spcBef>
                <a:spcPts val="0"/>
              </a:spcBef>
              <a:spcAft>
                <a:spcPts val="0"/>
              </a:spcAft>
              <a:buNone/>
            </a:pPr>
            <a:endParaRPr/>
          </a:p>
        </p:txBody>
      </p:sp>
      <p:sp>
        <p:nvSpPr>
          <p:cNvPr id="253" name="Google Shape;2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dates above are our travel window. Block off these days in your family schedule.</a:t>
            </a:r>
            <a:endParaRPr/>
          </a:p>
          <a:p>
            <a:pPr marL="0" lvl="0" indent="0" algn="l" rtl="0">
              <a:spcBef>
                <a:spcPts val="0"/>
              </a:spcBef>
              <a:spcAft>
                <a:spcPts val="0"/>
              </a:spcAft>
              <a:buNone/>
            </a:pPr>
            <a:endParaRPr/>
          </a:p>
          <a:p>
            <a:pPr marL="0" lvl="0" indent="0" algn="l" rtl="0">
              <a:spcBef>
                <a:spcPts val="0"/>
              </a:spcBef>
              <a:spcAft>
                <a:spcPts val="0"/>
              </a:spcAft>
              <a:buNone/>
            </a:pPr>
            <a:r>
              <a:rPr lang="en-US"/>
              <a:t>We’ll be leaving as early as the date referenced above and returning as late as the date reference above. </a:t>
            </a:r>
            <a:endParaRPr/>
          </a:p>
          <a:p>
            <a:pPr marL="0" lvl="0" indent="0" algn="l" rtl="0">
              <a:spcBef>
                <a:spcPts val="0"/>
              </a:spcBef>
              <a:spcAft>
                <a:spcPts val="0"/>
              </a:spcAft>
              <a:buNone/>
            </a:pPr>
            <a:endParaRPr/>
          </a:p>
          <a:p>
            <a:pPr marL="0" lvl="0" indent="0" algn="l" rtl="0">
              <a:spcBef>
                <a:spcPts val="0"/>
              </a:spcBef>
              <a:spcAft>
                <a:spcPts val="0"/>
              </a:spcAft>
              <a:buNone/>
            </a:pPr>
            <a:r>
              <a:rPr lang="en-US"/>
              <a:t>We’ll know our set dates 3-4 months before tour</a:t>
            </a:r>
            <a:endParaRPr/>
          </a:p>
          <a:p>
            <a:pPr marL="0" lvl="0" indent="0" algn="l" rtl="0">
              <a:spcBef>
                <a:spcPts val="0"/>
              </a:spcBef>
              <a:spcAft>
                <a:spcPts val="0"/>
              </a:spcAft>
              <a:buNone/>
            </a:pPr>
            <a:endParaRPr/>
          </a:p>
        </p:txBody>
      </p:sp>
      <p:sp>
        <p:nvSpPr>
          <p:cNvPr id="276" name="Google Shape;2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0000"/>
                </a:solidFill>
              </a:rPr>
              <a:t>We won’t be planning this alone. We are working with EF Educational Tours, who has been doing this for over 50 years and has offices and schools all around the world. So they’ve got us covered!</a:t>
            </a:r>
            <a:endParaRPr>
              <a:solidFill>
                <a:srgbClr val="000000"/>
              </a:solidFill>
            </a:endParaRPr>
          </a:p>
          <a:p>
            <a:pPr marL="0" lvl="0" indent="0" algn="l" rtl="0">
              <a:spcBef>
                <a:spcPts val="0"/>
              </a:spcBef>
              <a:spcAft>
                <a:spcPts val="0"/>
              </a:spcAft>
              <a:buNone/>
            </a:pPr>
            <a:endParaRPr/>
          </a:p>
        </p:txBody>
      </p:sp>
      <p:sp>
        <p:nvSpPr>
          <p:cNvPr id="282" name="Google Shape;2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EF Safety </a:t>
            </a:r>
            <a:endParaRPr/>
          </a:p>
          <a:p>
            <a:pPr marL="171450" lvl="0" indent="-171450" algn="l" rtl="0">
              <a:spcBef>
                <a:spcPts val="0"/>
              </a:spcBef>
              <a:spcAft>
                <a:spcPts val="0"/>
              </a:spcAft>
              <a:buClr>
                <a:schemeClr val="dk1"/>
              </a:buClr>
              <a:buSzPts val="1200"/>
              <a:buFont typeface="Arial"/>
              <a:buChar char="•"/>
            </a:pPr>
            <a:r>
              <a:rPr lang="en-US"/>
              <a:t>Local and global presence</a:t>
            </a:r>
            <a:endParaRPr/>
          </a:p>
          <a:p>
            <a:pPr marL="171450" lvl="0" indent="-171450" algn="l" rtl="0">
              <a:spcBef>
                <a:spcPts val="0"/>
              </a:spcBef>
              <a:spcAft>
                <a:spcPts val="0"/>
              </a:spcAft>
              <a:buClr>
                <a:schemeClr val="dk1"/>
              </a:buClr>
              <a:buSzPts val="1200"/>
              <a:buFont typeface="Arial"/>
              <a:buChar char="•"/>
            </a:pPr>
            <a:r>
              <a:rPr lang="en-US"/>
              <a:t>Chaperone to Student Ratio, every six students we will have chaperone from our school</a:t>
            </a:r>
            <a:endParaRPr/>
          </a:p>
          <a:p>
            <a:pPr marL="171450" lvl="0" indent="-171450" algn="l" rtl="0">
              <a:spcBef>
                <a:spcPts val="0"/>
              </a:spcBef>
              <a:spcAft>
                <a:spcPts val="0"/>
              </a:spcAft>
              <a:buClr>
                <a:schemeClr val="dk1"/>
              </a:buClr>
              <a:buSzPts val="1200"/>
              <a:buFont typeface="Arial"/>
              <a:buChar char="•"/>
            </a:pPr>
            <a:r>
              <a:rPr lang="en-US"/>
              <a:t>Peace of Mind-EF will never send the group to a location they do not feel safe traveling so we have options to fall back on, if needed.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b="1"/>
              <a:t>My Safety Policy/ My expectations </a:t>
            </a:r>
            <a:endParaRPr/>
          </a:p>
          <a:p>
            <a:pPr marL="171450" lvl="0" indent="-171450" algn="l" rtl="0">
              <a:spcBef>
                <a:spcPts val="0"/>
              </a:spcBef>
              <a:spcAft>
                <a:spcPts val="0"/>
              </a:spcAft>
              <a:buClr>
                <a:schemeClr val="dk1"/>
              </a:buClr>
              <a:buSzPts val="1200"/>
              <a:buFont typeface="Arial"/>
              <a:buChar char="•"/>
            </a:pPr>
            <a:r>
              <a:rPr lang="en-US"/>
              <a:t>No drinking or drugs</a:t>
            </a:r>
            <a:endParaRPr/>
          </a:p>
          <a:p>
            <a:pPr marL="171450" lvl="0" indent="-171450" algn="l" rtl="0">
              <a:spcBef>
                <a:spcPts val="0"/>
              </a:spcBef>
              <a:spcAft>
                <a:spcPts val="0"/>
              </a:spcAft>
              <a:buClr>
                <a:schemeClr val="dk1"/>
              </a:buClr>
              <a:buSzPts val="1200"/>
              <a:buFont typeface="Arial"/>
              <a:buChar char="•"/>
            </a:pPr>
            <a:r>
              <a:rPr lang="en-US"/>
              <a:t>This is an extension of the classroom. We are here to learn but we will have a blast while doing it.</a:t>
            </a:r>
            <a:endParaRPr/>
          </a:p>
          <a:p>
            <a:pPr marL="171450" lvl="0" indent="-171450" algn="l" rtl="0">
              <a:spcBef>
                <a:spcPts val="0"/>
              </a:spcBef>
              <a:spcAft>
                <a:spcPts val="0"/>
              </a:spcAft>
              <a:buClr>
                <a:schemeClr val="dk1"/>
              </a:buClr>
              <a:buSzPts val="1200"/>
              <a:buFont typeface="Arial"/>
              <a:buChar char="•"/>
            </a:pPr>
            <a:r>
              <a:rPr lang="en-US"/>
              <a:t>Keep in mind-You are representing your school, state and country </a:t>
            </a:r>
            <a:endParaRPr/>
          </a:p>
          <a:p>
            <a:pPr marL="0" lvl="0" indent="0" algn="l" rtl="0">
              <a:spcBef>
                <a:spcPts val="0"/>
              </a:spcBef>
              <a:spcAft>
                <a:spcPts val="0"/>
              </a:spcAft>
              <a:buNone/>
            </a:pPr>
            <a:endParaRPr/>
          </a:p>
        </p:txBody>
      </p:sp>
      <p:sp>
        <p:nvSpPr>
          <p:cNvPr id="294" name="Google Shape;2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a:t>So what is group travel?</a:t>
            </a:r>
            <a:endParaRPr/>
          </a:p>
          <a:p>
            <a:pPr marL="0" lvl="0" indent="0" algn="l" rtl="0">
              <a:spcBef>
                <a:spcPts val="0"/>
              </a:spcBef>
              <a:spcAft>
                <a:spcPts val="0"/>
              </a:spcAft>
              <a:buNone/>
            </a:pPr>
            <a:endParaRPr sz="1600"/>
          </a:p>
          <a:p>
            <a:pPr marL="0" lvl="0" indent="0" algn="l" rtl="0">
              <a:spcBef>
                <a:spcPts val="0"/>
              </a:spcBef>
              <a:spcAft>
                <a:spcPts val="0"/>
              </a:spcAft>
              <a:buNone/>
            </a:pPr>
            <a:r>
              <a:rPr lang="en-US" sz="1600"/>
              <a:t>It means our group may join another group of students, and we experience the trip together.</a:t>
            </a:r>
            <a:endParaRPr sz="1600"/>
          </a:p>
          <a:p>
            <a:pPr marL="171450" lvl="0" indent="-69850" algn="l" rtl="0">
              <a:spcBef>
                <a:spcPts val="0"/>
              </a:spcBef>
              <a:spcAft>
                <a:spcPts val="0"/>
              </a:spcAft>
              <a:buClr>
                <a:schemeClr val="dk1"/>
              </a:buClr>
              <a:buSzPts val="1600"/>
              <a:buFont typeface="Arial"/>
              <a:buNone/>
            </a:pPr>
            <a:endParaRPr sz="1600"/>
          </a:p>
          <a:p>
            <a:pPr marL="0" lvl="0" indent="0" algn="l" rtl="0">
              <a:spcBef>
                <a:spcPts val="0"/>
              </a:spcBef>
              <a:spcAft>
                <a:spcPts val="0"/>
              </a:spcAft>
              <a:buNone/>
            </a:pPr>
            <a:r>
              <a:rPr lang="en-US" sz="1600"/>
              <a:t>This is great because</a:t>
            </a:r>
            <a:endParaRPr/>
          </a:p>
          <a:p>
            <a:pPr marL="457200" lvl="1" indent="0" algn="l" rtl="0">
              <a:spcBef>
                <a:spcPts val="0"/>
              </a:spcBef>
              <a:spcAft>
                <a:spcPts val="0"/>
              </a:spcAft>
              <a:buNone/>
            </a:pPr>
            <a:r>
              <a:rPr lang="en-US" sz="1600"/>
              <a:t>1) It allows our students to meet others from around the country</a:t>
            </a:r>
            <a:endParaRPr sz="1600"/>
          </a:p>
          <a:p>
            <a:pPr marL="457200" lvl="1" indent="0" algn="l" rtl="0">
              <a:spcBef>
                <a:spcPts val="0"/>
              </a:spcBef>
              <a:spcAft>
                <a:spcPts val="0"/>
              </a:spcAft>
              <a:buNone/>
            </a:pPr>
            <a:r>
              <a:rPr lang="en-US" sz="1600"/>
              <a:t>2) Helps to keep the programs affordable (same price no matter how many enroll)</a:t>
            </a:r>
            <a:endParaRPr/>
          </a:p>
          <a:p>
            <a:pPr marL="0" lvl="0" indent="0" algn="l" rtl="0">
              <a:spcBef>
                <a:spcPts val="0"/>
              </a:spcBef>
              <a:spcAft>
                <a:spcPts val="0"/>
              </a:spcAft>
              <a:buNone/>
            </a:pPr>
            <a:endParaRPr/>
          </a:p>
        </p:txBody>
      </p:sp>
      <p:sp>
        <p:nvSpPr>
          <p:cNvPr id="305" name="Google Shape;3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Whether you are thinking about it now or not, this opportunity will be something that you will be able to use and reflect on for years to come. </a:t>
            </a:r>
            <a:endParaRPr/>
          </a:p>
          <a:p>
            <a:pPr marL="0" lvl="0" indent="0" algn="l" rtl="0">
              <a:spcBef>
                <a:spcPts val="0"/>
              </a:spcBef>
              <a:spcAft>
                <a:spcPts val="0"/>
              </a:spcAft>
              <a:buNone/>
            </a:pPr>
            <a:endParaRPr/>
          </a:p>
          <a:p>
            <a:pPr marL="0" lvl="0" indent="0" algn="l" rtl="0">
              <a:spcBef>
                <a:spcPts val="0"/>
              </a:spcBef>
              <a:spcAft>
                <a:spcPts val="0"/>
              </a:spcAft>
              <a:buNone/>
            </a:pPr>
            <a:r>
              <a:rPr lang="en-US"/>
              <a:t>The great news is that this experience will be extremely educational. Students will be able to do a project around their tour experience, and if they want to take it to the next level there are three ways they can do that: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en-US"/>
              <a:t>1) Option of earning FREE high school credit: EF is accredited just like our school</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2) Option of earning 3 college credits through a course from Southern New Hampshire University.</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The course is $215 and the credits are fully transferable (which is an amazing deal).</a:t>
            </a:r>
            <a:endParaRPr/>
          </a:p>
          <a:p>
            <a:pPr marL="0" lvl="0" indent="0" algn="l" rtl="0">
              <a:spcBef>
                <a:spcPts val="0"/>
              </a:spcBef>
              <a:spcAft>
                <a:spcPts val="0"/>
              </a:spcAft>
              <a:buClr>
                <a:schemeClr val="dk1"/>
              </a:buClr>
              <a:buSzPts val="1200"/>
              <a:buFont typeface="Calibri"/>
              <a:buNone/>
            </a:pPr>
            <a:r>
              <a:rPr lang="en-US"/>
              <a:t>3) The Uncommon App is a tool to help our students structure their college personal essay question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I have additional resources on this so come see my after or make a note on your exit ticket if you are interested.</a:t>
            </a:r>
            <a:endParaRPr/>
          </a:p>
          <a:p>
            <a:pPr marL="0" lvl="0" indent="0" algn="l" rtl="0">
              <a:spcBef>
                <a:spcPts val="0"/>
              </a:spcBef>
              <a:spcAft>
                <a:spcPts val="0"/>
              </a:spcAft>
              <a:buNone/>
            </a:pPr>
            <a:endParaRPr/>
          </a:p>
        </p:txBody>
      </p:sp>
      <p:sp>
        <p:nvSpPr>
          <p:cNvPr id="317" name="Google Shape;3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a:t>Now let’s talk about our tour!</a:t>
            </a:r>
            <a:endParaRPr/>
          </a:p>
          <a:p>
            <a:pPr marL="0" lvl="0" indent="0" algn="l" rtl="0">
              <a:spcBef>
                <a:spcPts val="0"/>
              </a:spcBef>
              <a:spcAft>
                <a:spcPts val="0"/>
              </a:spcAft>
              <a:buNone/>
            </a:pPr>
            <a:endParaRPr sz="1600"/>
          </a:p>
          <a:p>
            <a:pPr marL="0" lvl="0" indent="0" algn="l" rtl="0">
              <a:spcBef>
                <a:spcPts val="0"/>
              </a:spcBef>
              <a:spcAft>
                <a:spcPts val="0"/>
              </a:spcAft>
              <a:buNone/>
            </a:pPr>
            <a:r>
              <a:rPr lang="en-US" sz="1600" i="1"/>
              <a:t>Directions: Hand out the Itinerary</a:t>
            </a:r>
            <a:endParaRPr/>
          </a:p>
          <a:p>
            <a:pPr marL="0" lvl="0" indent="0" algn="l" rtl="0">
              <a:spcBef>
                <a:spcPts val="0"/>
              </a:spcBef>
              <a:spcAft>
                <a:spcPts val="0"/>
              </a:spcAft>
              <a:buNone/>
            </a:pPr>
            <a:endParaRPr sz="1600"/>
          </a:p>
          <a:p>
            <a:pPr marL="0" lvl="0" indent="0" algn="l" rtl="0">
              <a:spcBef>
                <a:spcPts val="0"/>
              </a:spcBef>
              <a:spcAft>
                <a:spcPts val="0"/>
              </a:spcAft>
              <a:buNone/>
            </a:pPr>
            <a:r>
              <a:rPr lang="en-US" sz="1600"/>
              <a:t>Take the next minute to look at the itinerary I just handed out  As you can see it’s action packed. I could go through each day, minute by minute,  but as I mentioned in the beginning I want to be respectful of your time. So I picked out a few of sites that I’m most excited for the students to see. We will take a peek at those in just a minute. </a:t>
            </a:r>
            <a:endParaRPr/>
          </a:p>
          <a:p>
            <a:pPr marL="0" lvl="0" indent="0" algn="l" rtl="0">
              <a:spcBef>
                <a:spcPts val="0"/>
              </a:spcBef>
              <a:spcAft>
                <a:spcPts val="0"/>
              </a:spcAft>
              <a:buNone/>
            </a:pPr>
            <a:r>
              <a:rPr lang="en-US" sz="1600"/>
              <a:t> </a:t>
            </a:r>
            <a:endParaRPr/>
          </a:p>
          <a:p>
            <a:pPr marL="0" lvl="0" indent="0" algn="l" rtl="0">
              <a:spcBef>
                <a:spcPts val="0"/>
              </a:spcBef>
              <a:spcAft>
                <a:spcPts val="0"/>
              </a:spcAft>
              <a:buNone/>
            </a:pPr>
            <a:r>
              <a:rPr lang="en-US" sz="1600" i="1"/>
              <a:t>Directions: Ask a couple students what resonates with them</a:t>
            </a:r>
            <a:endParaRPr/>
          </a:p>
          <a:p>
            <a:pPr marL="0" lvl="0" indent="0" algn="l" rtl="0">
              <a:spcBef>
                <a:spcPts val="0"/>
              </a:spcBef>
              <a:spcAft>
                <a:spcPts val="0"/>
              </a:spcAft>
              <a:buNone/>
            </a:pPr>
            <a:endParaRPr sz="1600"/>
          </a:p>
          <a:p>
            <a:pPr marL="0" lvl="0" indent="0" algn="l" rtl="0">
              <a:spcBef>
                <a:spcPts val="0"/>
              </a:spcBef>
              <a:spcAft>
                <a:spcPts val="0"/>
              </a:spcAft>
              <a:buNone/>
            </a:pPr>
            <a:endParaRPr/>
          </a:p>
        </p:txBody>
      </p:sp>
      <p:sp>
        <p:nvSpPr>
          <p:cNvPr id="334" name="Google Shape;3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Check out some of the amazing places we get to go! We’re going to see ___</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44" name="Google Shape;3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ease RSVP">
  <p:cSld name="Please RSVP">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7656392" y="2522307"/>
            <a:ext cx="2744646" cy="274591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2" descr="{&quot;templafy&quot;:{&quot;id&quot;:&quot;d722faeb-9cf2-4c70-a516-cbbaf65667fd&quot;}}" title="Form.RSVPlink"/>
          <p:cNvSpPr txBox="1"/>
          <p:nvPr/>
        </p:nvSpPr>
        <p:spPr>
          <a:xfrm>
            <a:off x="6109856" y="5672112"/>
            <a:ext cx="579812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latin typeface="Century Gothic"/>
                <a:ea typeface="Century Gothic"/>
                <a:cs typeface="Century Gothic"/>
                <a:sym typeface="Century Gothic"/>
              </a:rPr>
              <a:t>rsvp.eftours.com/z8ycg4e</a:t>
            </a:r>
            <a:endParaRPr/>
          </a:p>
        </p:txBody>
      </p:sp>
      <p:grpSp>
        <p:nvGrpSpPr>
          <p:cNvPr id="18" name="Google Shape;18;p2"/>
          <p:cNvGrpSpPr/>
          <p:nvPr/>
        </p:nvGrpSpPr>
        <p:grpSpPr>
          <a:xfrm>
            <a:off x="0" y="0"/>
            <a:ext cx="5914030" cy="6858000"/>
            <a:chOff x="0" y="0"/>
            <a:chExt cx="5914030" cy="6858000"/>
          </a:xfrm>
        </p:grpSpPr>
        <p:sp>
          <p:nvSpPr>
            <p:cNvPr id="19" name="Google Shape;19;p2"/>
            <p:cNvSpPr/>
            <p:nvPr/>
          </p:nvSpPr>
          <p:spPr>
            <a:xfrm>
              <a:off x="0" y="0"/>
              <a:ext cx="591403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186167" y="239395"/>
              <a:ext cx="2953241" cy="2953241"/>
            </a:xfrm>
            <a:prstGeom prst="ellipse">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1" name="Google Shape;21;p2"/>
            <p:cNvGrpSpPr/>
            <p:nvPr/>
          </p:nvGrpSpPr>
          <p:grpSpPr>
            <a:xfrm>
              <a:off x="3711674" y="5287770"/>
              <a:ext cx="1563916" cy="1279873"/>
              <a:chOff x="3665745" y="5117845"/>
              <a:chExt cx="1912466" cy="1565118"/>
            </a:xfrm>
          </p:grpSpPr>
          <p:sp>
            <p:nvSpPr>
              <p:cNvPr id="22" name="Google Shape;22;p2"/>
              <p:cNvSpPr/>
              <p:nvPr/>
            </p:nvSpPr>
            <p:spPr>
              <a:xfrm>
                <a:off x="4112300" y="5117845"/>
                <a:ext cx="1465911" cy="1465911"/>
              </a:xfrm>
              <a:prstGeom prst="ellipse">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a:off x="3665745" y="5796097"/>
                <a:ext cx="886866" cy="886866"/>
              </a:xfrm>
              <a:prstGeom prst="ellipse">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4" name="Google Shape;24;p2"/>
            <p:cNvGrpSpPr/>
            <p:nvPr/>
          </p:nvGrpSpPr>
          <p:grpSpPr>
            <a:xfrm>
              <a:off x="1521191" y="688298"/>
              <a:ext cx="3005528" cy="5657465"/>
              <a:chOff x="4830608" y="809915"/>
              <a:chExt cx="3005528" cy="5657465"/>
            </a:xfrm>
          </p:grpSpPr>
          <p:pic>
            <p:nvPicPr>
              <p:cNvPr id="25" name="Google Shape;25;p2" descr="Image result for phone mockup, png"/>
              <p:cNvPicPr preferRelativeResize="0"/>
              <p:nvPr/>
            </p:nvPicPr>
            <p:blipFill rotWithShape="1">
              <a:blip r:embed="rId2">
                <a:alphaModFix/>
              </a:blip>
              <a:srcRect/>
              <a:stretch/>
            </p:blipFill>
            <p:spPr>
              <a:xfrm>
                <a:off x="4830608" y="809915"/>
                <a:ext cx="3005528" cy="5657465"/>
              </a:xfrm>
              <a:prstGeom prst="rect">
                <a:avLst/>
              </a:prstGeom>
              <a:noFill/>
              <a:ln>
                <a:noFill/>
              </a:ln>
            </p:spPr>
          </p:pic>
          <p:grpSp>
            <p:nvGrpSpPr>
              <p:cNvPr id="26" name="Google Shape;26;p2"/>
              <p:cNvGrpSpPr/>
              <p:nvPr/>
            </p:nvGrpSpPr>
            <p:grpSpPr>
              <a:xfrm>
                <a:off x="5180372" y="1621837"/>
                <a:ext cx="2326418" cy="4113764"/>
                <a:chOff x="12575712" y="-1700463"/>
                <a:chExt cx="3981037" cy="7000921"/>
              </a:xfrm>
            </p:grpSpPr>
            <p:pic>
              <p:nvPicPr>
                <p:cNvPr id="27" name="Google Shape;27;p2"/>
                <p:cNvPicPr preferRelativeResize="0"/>
                <p:nvPr/>
              </p:nvPicPr>
              <p:blipFill rotWithShape="1">
                <a:blip r:embed="rId3">
                  <a:alphaModFix/>
                </a:blip>
                <a:srcRect/>
                <a:stretch/>
              </p:blipFill>
              <p:spPr>
                <a:xfrm>
                  <a:off x="12575712" y="-1700463"/>
                  <a:ext cx="3981037" cy="6324784"/>
                </a:xfrm>
                <a:prstGeom prst="rect">
                  <a:avLst/>
                </a:prstGeom>
                <a:noFill/>
                <a:ln>
                  <a:noFill/>
                </a:ln>
              </p:spPr>
            </p:pic>
            <p:pic>
              <p:nvPicPr>
                <p:cNvPr id="28" name="Google Shape;28;p2"/>
                <p:cNvPicPr preferRelativeResize="0"/>
                <p:nvPr/>
              </p:nvPicPr>
              <p:blipFill rotWithShape="1">
                <a:blip r:embed="rId4">
                  <a:alphaModFix/>
                </a:blip>
                <a:srcRect/>
                <a:stretch/>
              </p:blipFill>
              <p:spPr>
                <a:xfrm>
                  <a:off x="12575712" y="3959444"/>
                  <a:ext cx="3981037" cy="1341014"/>
                </a:xfrm>
                <a:prstGeom prst="rect">
                  <a:avLst/>
                </a:prstGeom>
                <a:noFill/>
                <a:ln>
                  <a:noFill/>
                </a:ln>
              </p:spPr>
            </p:pic>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eighbors" type="blank">
  <p:cSld name="BLANK">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0" name="Google Shape;130;p14"/>
          <p:cNvSpPr txBox="1"/>
          <p:nvPr/>
        </p:nvSpPr>
        <p:spPr>
          <a:xfrm>
            <a:off x="3303540" y="2250164"/>
            <a:ext cx="578167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dk1"/>
                </a:solidFill>
                <a:latin typeface="Century Gothic"/>
                <a:ea typeface="Century Gothic"/>
                <a:cs typeface="Century Gothic"/>
                <a:sym typeface="Century Gothic"/>
              </a:rPr>
              <a:t>Who else travels with EF?</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1"/>
        <p:cNvGrpSpPr/>
        <p:nvPr/>
      </p:nvGrpSpPr>
      <p:grpSpPr>
        <a:xfrm>
          <a:off x="0" y="0"/>
          <a:ext cx="0" cy="0"/>
          <a:chOff x="0" y="0"/>
          <a:chExt cx="0" cy="0"/>
        </a:xfrm>
      </p:grpSpPr>
      <p:sp>
        <p:nvSpPr>
          <p:cNvPr id="132" name="Google Shape;132;p15" descr="{&quot;templafy&quot;:{&quot;id&quot;:&quot;44ec7543-f225-4036-a394-ba07ab914174&quot;}}" title="text"/>
          <p:cNvSpPr txBox="1"/>
          <p:nvPr/>
        </p:nvSpPr>
        <p:spPr>
          <a:xfrm>
            <a:off x="6427491" y="3221396"/>
            <a:ext cx="5766463" cy="430887"/>
          </a:xfrm>
          <a:prstGeom prst="rect">
            <a:avLst/>
          </a:prstGeom>
          <a:noFill/>
          <a:ln>
            <a:noFill/>
          </a:ln>
        </p:spPr>
        <p:txBody>
          <a:bodyPr spcFirstLastPara="1" wrap="square" lIns="91425" tIns="45700" rIns="0" bIns="45700" anchor="t" anchorCtr="0">
            <a:noAutofit/>
          </a:bodyPr>
          <a:lstStyle/>
          <a:p>
            <a:pPr marL="0" marR="0" lvl="0" indent="0" algn="l" rtl="0">
              <a:spcBef>
                <a:spcPts val="0"/>
              </a:spcBef>
              <a:spcAft>
                <a:spcPts val="0"/>
              </a:spcAft>
              <a:buNone/>
            </a:pPr>
            <a:r>
              <a:rPr lang="en-US" sz="2200" b="1" i="0">
                <a:solidFill>
                  <a:srgbClr val="00B0F0"/>
                </a:solidFill>
                <a:latin typeface="Arial"/>
                <a:ea typeface="Arial"/>
                <a:cs typeface="Arial"/>
                <a:sym typeface="Arial"/>
              </a:rPr>
              <a:t>Things you’ll cover </a:t>
            </a:r>
            <a:r>
              <a:rPr lang="en-US" sz="2200" b="0" i="1">
                <a:solidFill>
                  <a:srgbClr val="00B0F0"/>
                </a:solidFill>
                <a:latin typeface="Arial"/>
                <a:ea typeface="Arial"/>
                <a:cs typeface="Arial"/>
                <a:sym typeface="Arial"/>
              </a:rPr>
              <a:t>(aka not included)</a:t>
            </a:r>
            <a:endParaRPr sz="2200" b="0" i="1">
              <a:solidFill>
                <a:srgbClr val="00B0F0"/>
              </a:solidFill>
              <a:latin typeface="Arial"/>
              <a:ea typeface="Arial"/>
              <a:cs typeface="Arial"/>
              <a:sym typeface="Arial"/>
            </a:endParaRPr>
          </a:p>
        </p:txBody>
      </p:sp>
      <p:sp>
        <p:nvSpPr>
          <p:cNvPr id="133" name="Google Shape;133;p15"/>
          <p:cNvSpPr/>
          <p:nvPr/>
        </p:nvSpPr>
        <p:spPr>
          <a:xfrm>
            <a:off x="0" y="-1"/>
            <a:ext cx="12192000" cy="1498792"/>
          </a:xfrm>
          <a:prstGeom prst="rect">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4" name="Google Shape;134;p15"/>
          <p:cNvGrpSpPr/>
          <p:nvPr/>
        </p:nvGrpSpPr>
        <p:grpSpPr>
          <a:xfrm>
            <a:off x="6238377" y="4980894"/>
            <a:ext cx="5069086" cy="430887"/>
            <a:chOff x="6238377" y="4980894"/>
            <a:chExt cx="5069086" cy="430887"/>
          </a:xfrm>
        </p:grpSpPr>
        <p:sp>
          <p:nvSpPr>
            <p:cNvPr id="135" name="Google Shape;135;p15" descr="{&quot;templafy&quot;:{&quot;id&quot;:&quot;af911437-f078-4219-a0d8-bdaaed37f36c&quot;}}" title="Form.Meals_excluded.Snack"/>
            <p:cNvSpPr txBox="1"/>
            <p:nvPr/>
          </p:nvSpPr>
          <p:spPr>
            <a:xfrm>
              <a:off x="6569977" y="4980894"/>
              <a:ext cx="4737486"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Arial"/>
                  <a:ea typeface="Arial"/>
                  <a:cs typeface="Arial"/>
                  <a:sym typeface="Arial"/>
                </a:rPr>
                <a:t>Lunches and snacks</a:t>
              </a:r>
              <a:endParaRPr/>
            </a:p>
          </p:txBody>
        </p:sp>
        <p:pic>
          <p:nvPicPr>
            <p:cNvPr id="136" name="Google Shape;136;p15"/>
            <p:cNvPicPr preferRelativeResize="0"/>
            <p:nvPr/>
          </p:nvPicPr>
          <p:blipFill rotWithShape="1">
            <a:blip r:embed="rId2">
              <a:alphaModFix/>
            </a:blip>
            <a:srcRect/>
            <a:stretch/>
          </p:blipFill>
          <p:spPr>
            <a:xfrm>
              <a:off x="6238377" y="5075864"/>
              <a:ext cx="269875" cy="269875"/>
            </a:xfrm>
            <a:prstGeom prst="rect">
              <a:avLst/>
            </a:prstGeom>
            <a:noFill/>
            <a:ln>
              <a:noFill/>
            </a:ln>
          </p:spPr>
        </p:pic>
      </p:grpSp>
      <p:sp>
        <p:nvSpPr>
          <p:cNvPr id="137" name="Google Shape;137;p15"/>
          <p:cNvSpPr txBox="1"/>
          <p:nvPr/>
        </p:nvSpPr>
        <p:spPr>
          <a:xfrm>
            <a:off x="722113" y="476949"/>
            <a:ext cx="10747773" cy="742191"/>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None/>
            </a:pPr>
            <a:r>
              <a:rPr lang="en-US" sz="5400" b="1">
                <a:solidFill>
                  <a:schemeClr val="lt1"/>
                </a:solidFill>
                <a:latin typeface="Century Gothic"/>
                <a:ea typeface="Century Gothic"/>
                <a:cs typeface="Century Gothic"/>
                <a:sym typeface="Century Gothic"/>
              </a:rPr>
              <a:t>What’s Included</a:t>
            </a:r>
            <a:endParaRPr/>
          </a:p>
        </p:txBody>
      </p:sp>
      <p:cxnSp>
        <p:nvCxnSpPr>
          <p:cNvPr id="138" name="Google Shape;138;p15"/>
          <p:cNvCxnSpPr/>
          <p:nvPr/>
        </p:nvCxnSpPr>
        <p:spPr>
          <a:xfrm>
            <a:off x="3798473" y="1190070"/>
            <a:ext cx="4572000" cy="0"/>
          </a:xfrm>
          <a:prstGeom prst="straightConnector1">
            <a:avLst/>
          </a:prstGeom>
          <a:noFill/>
          <a:ln w="19050" cap="flat" cmpd="sng">
            <a:solidFill>
              <a:schemeClr val="lt1"/>
            </a:solidFill>
            <a:prstDash val="solid"/>
            <a:miter lim="800000"/>
            <a:headEnd type="none" w="sm" len="sm"/>
            <a:tailEnd type="none" w="sm" len="sm"/>
          </a:ln>
        </p:spPr>
      </p:cxnSp>
      <p:grpSp>
        <p:nvGrpSpPr>
          <p:cNvPr id="139" name="Google Shape;139;p15"/>
          <p:cNvGrpSpPr/>
          <p:nvPr/>
        </p:nvGrpSpPr>
        <p:grpSpPr>
          <a:xfrm>
            <a:off x="387749" y="4261101"/>
            <a:ext cx="5846702" cy="409974"/>
            <a:chOff x="387749" y="4138013"/>
            <a:chExt cx="5846702" cy="409974"/>
          </a:xfrm>
        </p:grpSpPr>
        <p:pic>
          <p:nvPicPr>
            <p:cNvPr id="140" name="Google Shape;140;p15"/>
            <p:cNvPicPr preferRelativeResize="0"/>
            <p:nvPr/>
          </p:nvPicPr>
          <p:blipFill rotWithShape="1">
            <a:blip r:embed="rId2">
              <a:alphaModFix/>
            </a:blip>
            <a:srcRect/>
            <a:stretch/>
          </p:blipFill>
          <p:spPr>
            <a:xfrm>
              <a:off x="387749" y="4241032"/>
              <a:ext cx="269875" cy="269875"/>
            </a:xfrm>
            <a:prstGeom prst="rect">
              <a:avLst/>
            </a:prstGeom>
            <a:noFill/>
            <a:ln>
              <a:noFill/>
            </a:ln>
          </p:spPr>
        </p:pic>
        <p:sp>
          <p:nvSpPr>
            <p:cNvPr id="141" name="Google Shape;141;p15" descr="{&quot;templafy&quot;:{&quot;id&quot;:&quot;54473287-70b3-46b3-907f-6521ddc9f660&quot;}}" title="Form.Meals_included.Meal"/>
            <p:cNvSpPr txBox="1"/>
            <p:nvPr/>
          </p:nvSpPr>
          <p:spPr>
            <a:xfrm>
              <a:off x="643335" y="4138013"/>
              <a:ext cx="5591116" cy="409974"/>
            </a:xfrm>
            <a:prstGeom prst="rect">
              <a:avLst/>
            </a:prstGeom>
            <a:noFill/>
            <a:ln>
              <a:noFill/>
            </a:ln>
          </p:spPr>
          <p:txBody>
            <a:bodyPr spcFirstLastPara="1" wrap="square" lIns="91425" tIns="45700" rIns="0" bIns="45700" anchor="t" anchorCtr="0">
              <a:noAutofit/>
            </a:bodyPr>
            <a:lstStyle/>
            <a:p>
              <a:pPr marL="0" marR="0" lvl="0" indent="0" algn="l" rtl="0">
                <a:spcBef>
                  <a:spcPts val="0"/>
                </a:spcBef>
                <a:spcAft>
                  <a:spcPts val="0"/>
                </a:spcAft>
                <a:buNone/>
              </a:pPr>
              <a:r>
                <a:rPr lang="en-US" sz="2200">
                  <a:solidFill>
                    <a:schemeClr val="dk1"/>
                  </a:solidFill>
                  <a:latin typeface="Arial"/>
                  <a:ea typeface="Arial"/>
                  <a:cs typeface="Arial"/>
                  <a:sym typeface="Arial"/>
                </a:rPr>
                <a:t>Breakfast and dinner daily</a:t>
              </a:r>
              <a:endParaRPr/>
            </a:p>
          </p:txBody>
        </p:sp>
      </p:grpSp>
      <p:grpSp>
        <p:nvGrpSpPr>
          <p:cNvPr id="142" name="Google Shape;142;p15"/>
          <p:cNvGrpSpPr/>
          <p:nvPr/>
        </p:nvGrpSpPr>
        <p:grpSpPr>
          <a:xfrm>
            <a:off x="6242688" y="2404320"/>
            <a:ext cx="6002764" cy="430887"/>
            <a:chOff x="6242688" y="2404320"/>
            <a:chExt cx="6002764" cy="430887"/>
          </a:xfrm>
        </p:grpSpPr>
        <p:sp>
          <p:nvSpPr>
            <p:cNvPr id="143" name="Google Shape;143;p15" descr="{&quot;templafy&quot;:{&quot;id&quot;:&quot;b59d9e17-2553-4616-a7ab-ff0dfa6c331d&quot;}}" title="text"/>
            <p:cNvSpPr txBox="1"/>
            <p:nvPr/>
          </p:nvSpPr>
          <p:spPr>
            <a:xfrm>
              <a:off x="6478989" y="2404320"/>
              <a:ext cx="5766463" cy="430887"/>
            </a:xfrm>
            <a:prstGeom prst="rect">
              <a:avLst/>
            </a:prstGeom>
            <a:noFill/>
            <a:ln>
              <a:noFill/>
            </a:ln>
          </p:spPr>
          <p:txBody>
            <a:bodyPr spcFirstLastPara="1" wrap="square" lIns="91425" tIns="45700" rIns="0" bIns="45700" anchor="t" anchorCtr="0">
              <a:noAutofit/>
            </a:bodyPr>
            <a:lstStyle/>
            <a:p>
              <a:pPr marL="0" marR="0" lvl="0" indent="0" algn="l" rtl="0">
                <a:spcBef>
                  <a:spcPts val="0"/>
                </a:spcBef>
                <a:spcAft>
                  <a:spcPts val="0"/>
                </a:spcAft>
                <a:buNone/>
              </a:pPr>
              <a:r>
                <a:rPr lang="en-US" sz="2200" b="0">
                  <a:solidFill>
                    <a:schemeClr val="dk1"/>
                  </a:solidFill>
                  <a:latin typeface="Arial"/>
                  <a:ea typeface="Arial"/>
                  <a:cs typeface="Arial"/>
                  <a:sym typeface="Arial"/>
                </a:rPr>
                <a:t>Global Travel Protection Plan</a:t>
              </a:r>
              <a:endParaRPr/>
            </a:p>
          </p:txBody>
        </p:sp>
        <p:pic>
          <p:nvPicPr>
            <p:cNvPr id="144" name="Google Shape;144;p15" descr="{&quot;templafy&quot;:{&quot;id&quot;:&quot;9350812c-eab9-4e6d-a596-c729c313968e&quot;}}" title="image"/>
            <p:cNvPicPr preferRelativeResize="0"/>
            <p:nvPr/>
          </p:nvPicPr>
          <p:blipFill rotWithShape="1">
            <a:blip r:embed="rId3">
              <a:alphaModFix/>
            </a:blip>
            <a:srcRect/>
            <a:stretch/>
          </p:blipFill>
          <p:spPr>
            <a:xfrm>
              <a:off x="6242688" y="2474035"/>
              <a:ext cx="281103" cy="287577"/>
            </a:xfrm>
            <a:prstGeom prst="rect">
              <a:avLst/>
            </a:prstGeom>
            <a:noFill/>
            <a:ln>
              <a:noFill/>
            </a:ln>
          </p:spPr>
        </p:pic>
      </p:grpSp>
      <p:grpSp>
        <p:nvGrpSpPr>
          <p:cNvPr id="145" name="Google Shape;145;p15"/>
          <p:cNvGrpSpPr/>
          <p:nvPr/>
        </p:nvGrpSpPr>
        <p:grpSpPr>
          <a:xfrm>
            <a:off x="387749" y="1718897"/>
            <a:ext cx="5374698" cy="397032"/>
            <a:chOff x="387749" y="1595809"/>
            <a:chExt cx="5374698" cy="397032"/>
          </a:xfrm>
        </p:grpSpPr>
        <p:pic>
          <p:nvPicPr>
            <p:cNvPr id="146" name="Google Shape;146;p15"/>
            <p:cNvPicPr preferRelativeResize="0"/>
            <p:nvPr/>
          </p:nvPicPr>
          <p:blipFill rotWithShape="1">
            <a:blip r:embed="rId4">
              <a:alphaModFix/>
            </a:blip>
            <a:srcRect/>
            <a:stretch/>
          </p:blipFill>
          <p:spPr>
            <a:xfrm>
              <a:off x="387749" y="1660898"/>
              <a:ext cx="269875" cy="269875"/>
            </a:xfrm>
            <a:prstGeom prst="rect">
              <a:avLst/>
            </a:prstGeom>
            <a:noFill/>
            <a:ln>
              <a:noFill/>
            </a:ln>
          </p:spPr>
        </p:pic>
        <p:sp>
          <p:nvSpPr>
            <p:cNvPr id="147" name="Google Shape;147;p15"/>
            <p:cNvSpPr txBox="1"/>
            <p:nvPr/>
          </p:nvSpPr>
          <p:spPr>
            <a:xfrm>
              <a:off x="699519" y="1595809"/>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Round-trip airfare</a:t>
              </a:r>
              <a:endParaRPr/>
            </a:p>
          </p:txBody>
        </p:sp>
      </p:grpSp>
      <p:grpSp>
        <p:nvGrpSpPr>
          <p:cNvPr id="148" name="Google Shape;148;p15"/>
          <p:cNvGrpSpPr/>
          <p:nvPr/>
        </p:nvGrpSpPr>
        <p:grpSpPr>
          <a:xfrm>
            <a:off x="387749" y="2151489"/>
            <a:ext cx="5374698" cy="397032"/>
            <a:chOff x="387749" y="2028401"/>
            <a:chExt cx="5374698" cy="397032"/>
          </a:xfrm>
        </p:grpSpPr>
        <p:pic>
          <p:nvPicPr>
            <p:cNvPr id="149" name="Google Shape;149;p15"/>
            <p:cNvPicPr preferRelativeResize="0"/>
            <p:nvPr/>
          </p:nvPicPr>
          <p:blipFill rotWithShape="1">
            <a:blip r:embed="rId5">
              <a:alphaModFix/>
            </a:blip>
            <a:srcRect/>
            <a:stretch/>
          </p:blipFill>
          <p:spPr>
            <a:xfrm>
              <a:off x="387749" y="2094889"/>
              <a:ext cx="269875" cy="269875"/>
            </a:xfrm>
            <a:prstGeom prst="rect">
              <a:avLst/>
            </a:prstGeom>
            <a:noFill/>
            <a:ln>
              <a:noFill/>
            </a:ln>
          </p:spPr>
        </p:pic>
        <p:sp>
          <p:nvSpPr>
            <p:cNvPr id="150" name="Google Shape;150;p15"/>
            <p:cNvSpPr txBox="1"/>
            <p:nvPr/>
          </p:nvSpPr>
          <p:spPr>
            <a:xfrm>
              <a:off x="699519" y="2028401"/>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Safe, quality hotel rooms</a:t>
              </a:r>
              <a:endParaRPr/>
            </a:p>
          </p:txBody>
        </p:sp>
      </p:grpSp>
      <p:grpSp>
        <p:nvGrpSpPr>
          <p:cNvPr id="151" name="Google Shape;151;p15"/>
          <p:cNvGrpSpPr/>
          <p:nvPr/>
        </p:nvGrpSpPr>
        <p:grpSpPr>
          <a:xfrm>
            <a:off x="387749" y="2584081"/>
            <a:ext cx="5374698" cy="397032"/>
            <a:chOff x="387749" y="2460993"/>
            <a:chExt cx="5374698" cy="397032"/>
          </a:xfrm>
        </p:grpSpPr>
        <p:pic>
          <p:nvPicPr>
            <p:cNvPr id="152" name="Google Shape;152;p15"/>
            <p:cNvPicPr preferRelativeResize="0"/>
            <p:nvPr/>
          </p:nvPicPr>
          <p:blipFill rotWithShape="1">
            <a:blip r:embed="rId6">
              <a:alphaModFix/>
            </a:blip>
            <a:srcRect/>
            <a:stretch/>
          </p:blipFill>
          <p:spPr>
            <a:xfrm>
              <a:off x="387749" y="2528880"/>
              <a:ext cx="269875" cy="273050"/>
            </a:xfrm>
            <a:prstGeom prst="rect">
              <a:avLst/>
            </a:prstGeom>
            <a:noFill/>
            <a:ln>
              <a:noFill/>
            </a:ln>
          </p:spPr>
        </p:pic>
        <p:sp>
          <p:nvSpPr>
            <p:cNvPr id="153" name="Google Shape;153;p15"/>
            <p:cNvSpPr txBox="1"/>
            <p:nvPr/>
          </p:nvSpPr>
          <p:spPr>
            <a:xfrm>
              <a:off x="699519" y="2460993"/>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24/7 bilingual Tour Director</a:t>
              </a:r>
              <a:endParaRPr/>
            </a:p>
          </p:txBody>
        </p:sp>
      </p:grpSp>
      <p:grpSp>
        <p:nvGrpSpPr>
          <p:cNvPr id="154" name="Google Shape;154;p15"/>
          <p:cNvGrpSpPr/>
          <p:nvPr/>
        </p:nvGrpSpPr>
        <p:grpSpPr>
          <a:xfrm>
            <a:off x="387749" y="3016673"/>
            <a:ext cx="5374698" cy="397032"/>
            <a:chOff x="387749" y="2893585"/>
            <a:chExt cx="5374698" cy="397032"/>
          </a:xfrm>
        </p:grpSpPr>
        <p:pic>
          <p:nvPicPr>
            <p:cNvPr id="155" name="Google Shape;155;p15"/>
            <p:cNvPicPr preferRelativeResize="0"/>
            <p:nvPr/>
          </p:nvPicPr>
          <p:blipFill rotWithShape="1">
            <a:blip r:embed="rId7">
              <a:alphaModFix/>
            </a:blip>
            <a:srcRect/>
            <a:stretch/>
          </p:blipFill>
          <p:spPr>
            <a:xfrm>
              <a:off x="387749" y="2966046"/>
              <a:ext cx="260350" cy="261937"/>
            </a:xfrm>
            <a:prstGeom prst="rect">
              <a:avLst/>
            </a:prstGeom>
            <a:noFill/>
            <a:ln>
              <a:noFill/>
            </a:ln>
          </p:spPr>
        </p:pic>
        <p:sp>
          <p:nvSpPr>
            <p:cNvPr id="156" name="Google Shape;156;p15"/>
            <p:cNvSpPr txBox="1"/>
            <p:nvPr/>
          </p:nvSpPr>
          <p:spPr>
            <a:xfrm>
              <a:off x="699519" y="2893585"/>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On-tour transportation</a:t>
              </a:r>
              <a:endParaRPr/>
            </a:p>
          </p:txBody>
        </p:sp>
      </p:grpSp>
      <p:grpSp>
        <p:nvGrpSpPr>
          <p:cNvPr id="157" name="Google Shape;157;p15"/>
          <p:cNvGrpSpPr/>
          <p:nvPr/>
        </p:nvGrpSpPr>
        <p:grpSpPr>
          <a:xfrm>
            <a:off x="387749" y="3449265"/>
            <a:ext cx="5374698" cy="397032"/>
            <a:chOff x="387749" y="3326177"/>
            <a:chExt cx="5374698" cy="397032"/>
          </a:xfrm>
        </p:grpSpPr>
        <p:pic>
          <p:nvPicPr>
            <p:cNvPr id="158" name="Google Shape;158;p15"/>
            <p:cNvPicPr preferRelativeResize="0"/>
            <p:nvPr/>
          </p:nvPicPr>
          <p:blipFill rotWithShape="1">
            <a:blip r:embed="rId8">
              <a:alphaModFix/>
            </a:blip>
            <a:srcRect/>
            <a:stretch/>
          </p:blipFill>
          <p:spPr>
            <a:xfrm>
              <a:off x="387749" y="3392099"/>
              <a:ext cx="255587" cy="255588"/>
            </a:xfrm>
            <a:prstGeom prst="rect">
              <a:avLst/>
            </a:prstGeom>
            <a:noFill/>
            <a:ln>
              <a:noFill/>
            </a:ln>
          </p:spPr>
        </p:pic>
        <p:sp>
          <p:nvSpPr>
            <p:cNvPr id="159" name="Google Shape;159;p15"/>
            <p:cNvSpPr txBox="1"/>
            <p:nvPr/>
          </p:nvSpPr>
          <p:spPr>
            <a:xfrm>
              <a:off x="699519" y="3326177"/>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Educational itinerary</a:t>
              </a:r>
              <a:endParaRPr/>
            </a:p>
          </p:txBody>
        </p:sp>
      </p:grpSp>
      <p:grpSp>
        <p:nvGrpSpPr>
          <p:cNvPr id="160" name="Google Shape;160;p15"/>
          <p:cNvGrpSpPr/>
          <p:nvPr/>
        </p:nvGrpSpPr>
        <p:grpSpPr>
          <a:xfrm>
            <a:off x="387749" y="3881857"/>
            <a:ext cx="5374698" cy="397032"/>
            <a:chOff x="387749" y="3758769"/>
            <a:chExt cx="5374698" cy="397032"/>
          </a:xfrm>
        </p:grpSpPr>
        <p:pic>
          <p:nvPicPr>
            <p:cNvPr id="161" name="Google Shape;161;p15"/>
            <p:cNvPicPr preferRelativeResize="0"/>
            <p:nvPr/>
          </p:nvPicPr>
          <p:blipFill rotWithShape="1">
            <a:blip r:embed="rId9">
              <a:alphaModFix/>
            </a:blip>
            <a:srcRect/>
            <a:stretch/>
          </p:blipFill>
          <p:spPr>
            <a:xfrm>
              <a:off x="387749" y="3811803"/>
              <a:ext cx="266700" cy="265113"/>
            </a:xfrm>
            <a:prstGeom prst="rect">
              <a:avLst/>
            </a:prstGeom>
            <a:noFill/>
            <a:ln>
              <a:noFill/>
            </a:ln>
          </p:spPr>
        </p:pic>
        <p:sp>
          <p:nvSpPr>
            <p:cNvPr id="162" name="Google Shape;162;p15"/>
            <p:cNvSpPr txBox="1"/>
            <p:nvPr/>
          </p:nvSpPr>
          <p:spPr>
            <a:xfrm>
              <a:off x="699519" y="3758769"/>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Guided tours and activities</a:t>
              </a:r>
              <a:endParaRPr/>
            </a:p>
          </p:txBody>
        </p:sp>
      </p:grpSp>
      <p:grpSp>
        <p:nvGrpSpPr>
          <p:cNvPr id="163" name="Google Shape;163;p15"/>
          <p:cNvGrpSpPr/>
          <p:nvPr/>
        </p:nvGrpSpPr>
        <p:grpSpPr>
          <a:xfrm>
            <a:off x="387749" y="4711495"/>
            <a:ext cx="5374698" cy="397032"/>
            <a:chOff x="387749" y="4588407"/>
            <a:chExt cx="5374698" cy="397032"/>
          </a:xfrm>
        </p:grpSpPr>
        <p:pic>
          <p:nvPicPr>
            <p:cNvPr id="164" name="Google Shape;164;p15"/>
            <p:cNvPicPr preferRelativeResize="0"/>
            <p:nvPr/>
          </p:nvPicPr>
          <p:blipFill rotWithShape="1">
            <a:blip r:embed="rId10">
              <a:alphaModFix/>
            </a:blip>
            <a:srcRect/>
            <a:stretch/>
          </p:blipFill>
          <p:spPr>
            <a:xfrm>
              <a:off x="387749" y="4675023"/>
              <a:ext cx="269875" cy="269875"/>
            </a:xfrm>
            <a:prstGeom prst="rect">
              <a:avLst/>
            </a:prstGeom>
            <a:noFill/>
            <a:ln>
              <a:noFill/>
            </a:ln>
          </p:spPr>
        </p:pic>
        <p:sp>
          <p:nvSpPr>
            <p:cNvPr id="165" name="Google Shape;165;p15"/>
            <p:cNvSpPr txBox="1"/>
            <p:nvPr/>
          </p:nvSpPr>
          <p:spPr>
            <a:xfrm>
              <a:off x="699519" y="4588407"/>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24/7 on-tour assistance</a:t>
              </a:r>
              <a:endParaRPr/>
            </a:p>
          </p:txBody>
        </p:sp>
      </p:grpSp>
      <p:grpSp>
        <p:nvGrpSpPr>
          <p:cNvPr id="166" name="Google Shape;166;p15"/>
          <p:cNvGrpSpPr/>
          <p:nvPr/>
        </p:nvGrpSpPr>
        <p:grpSpPr>
          <a:xfrm>
            <a:off x="387749" y="5144087"/>
            <a:ext cx="5374698" cy="397032"/>
            <a:chOff x="387749" y="5020999"/>
            <a:chExt cx="5374698" cy="397032"/>
          </a:xfrm>
        </p:grpSpPr>
        <p:pic>
          <p:nvPicPr>
            <p:cNvPr id="167" name="Google Shape;167;p15"/>
            <p:cNvPicPr preferRelativeResize="0"/>
            <p:nvPr/>
          </p:nvPicPr>
          <p:blipFill rotWithShape="1">
            <a:blip r:embed="rId11">
              <a:alphaModFix/>
            </a:blip>
            <a:srcRect/>
            <a:stretch/>
          </p:blipFill>
          <p:spPr>
            <a:xfrm>
              <a:off x="387749" y="5109014"/>
              <a:ext cx="269875" cy="271463"/>
            </a:xfrm>
            <a:prstGeom prst="rect">
              <a:avLst/>
            </a:prstGeom>
            <a:noFill/>
            <a:ln>
              <a:noFill/>
            </a:ln>
          </p:spPr>
        </p:pic>
        <p:sp>
          <p:nvSpPr>
            <p:cNvPr id="168" name="Google Shape;168;p15"/>
            <p:cNvSpPr txBox="1"/>
            <p:nvPr/>
          </p:nvSpPr>
          <p:spPr>
            <a:xfrm>
              <a:off x="699519" y="5020999"/>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Traveler Support Team</a:t>
              </a:r>
              <a:endParaRPr/>
            </a:p>
          </p:txBody>
        </p:sp>
      </p:grpSp>
      <p:grpSp>
        <p:nvGrpSpPr>
          <p:cNvPr id="169" name="Google Shape;169;p15"/>
          <p:cNvGrpSpPr/>
          <p:nvPr/>
        </p:nvGrpSpPr>
        <p:grpSpPr>
          <a:xfrm>
            <a:off x="387749" y="5576679"/>
            <a:ext cx="5374698" cy="397032"/>
            <a:chOff x="387749" y="5453591"/>
            <a:chExt cx="5374698" cy="397032"/>
          </a:xfrm>
        </p:grpSpPr>
        <p:pic>
          <p:nvPicPr>
            <p:cNvPr id="170" name="Google Shape;170;p15"/>
            <p:cNvPicPr preferRelativeResize="0"/>
            <p:nvPr/>
          </p:nvPicPr>
          <p:blipFill rotWithShape="1">
            <a:blip r:embed="rId12">
              <a:alphaModFix/>
            </a:blip>
            <a:srcRect/>
            <a:stretch/>
          </p:blipFill>
          <p:spPr>
            <a:xfrm>
              <a:off x="387749" y="5544593"/>
              <a:ext cx="255587" cy="254000"/>
            </a:xfrm>
            <a:prstGeom prst="rect">
              <a:avLst/>
            </a:prstGeom>
            <a:noFill/>
            <a:ln>
              <a:noFill/>
            </a:ln>
          </p:spPr>
        </p:pic>
        <p:sp>
          <p:nvSpPr>
            <p:cNvPr id="171" name="Google Shape;171;p15"/>
            <p:cNvSpPr txBox="1"/>
            <p:nvPr/>
          </p:nvSpPr>
          <p:spPr>
            <a:xfrm>
              <a:off x="699519" y="5453591"/>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Tour Donation Page</a:t>
              </a:r>
              <a:endParaRPr/>
            </a:p>
          </p:txBody>
        </p:sp>
      </p:grpSp>
      <p:grpSp>
        <p:nvGrpSpPr>
          <p:cNvPr id="172" name="Google Shape;172;p15"/>
          <p:cNvGrpSpPr/>
          <p:nvPr/>
        </p:nvGrpSpPr>
        <p:grpSpPr>
          <a:xfrm>
            <a:off x="387748" y="6009271"/>
            <a:ext cx="5374699" cy="397032"/>
            <a:chOff x="387748" y="5886183"/>
            <a:chExt cx="5374699" cy="397032"/>
          </a:xfrm>
        </p:grpSpPr>
        <p:pic>
          <p:nvPicPr>
            <p:cNvPr id="173" name="Google Shape;173;p15"/>
            <p:cNvPicPr preferRelativeResize="0"/>
            <p:nvPr/>
          </p:nvPicPr>
          <p:blipFill rotWithShape="1">
            <a:blip r:embed="rId13">
              <a:alphaModFix/>
            </a:blip>
            <a:srcRect/>
            <a:stretch/>
          </p:blipFill>
          <p:spPr>
            <a:xfrm>
              <a:off x="387748" y="5962709"/>
              <a:ext cx="255587" cy="254000"/>
            </a:xfrm>
            <a:prstGeom prst="rect">
              <a:avLst/>
            </a:prstGeom>
            <a:noFill/>
            <a:ln>
              <a:noFill/>
            </a:ln>
          </p:spPr>
        </p:pic>
        <p:sp>
          <p:nvSpPr>
            <p:cNvPr id="174" name="Google Shape;174;p15"/>
            <p:cNvSpPr txBox="1"/>
            <p:nvPr/>
          </p:nvSpPr>
          <p:spPr>
            <a:xfrm>
              <a:off x="699519" y="5886183"/>
              <a:ext cx="5062928"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weShare online education platform</a:t>
              </a:r>
              <a:endParaRPr/>
            </a:p>
          </p:txBody>
        </p:sp>
      </p:grpSp>
      <p:grpSp>
        <p:nvGrpSpPr>
          <p:cNvPr id="175" name="Google Shape;175;p15"/>
          <p:cNvGrpSpPr/>
          <p:nvPr/>
        </p:nvGrpSpPr>
        <p:grpSpPr>
          <a:xfrm>
            <a:off x="6242688" y="3705820"/>
            <a:ext cx="5811235" cy="397032"/>
            <a:chOff x="6242688" y="3705820"/>
            <a:chExt cx="5811235" cy="397032"/>
          </a:xfrm>
        </p:grpSpPr>
        <p:pic>
          <p:nvPicPr>
            <p:cNvPr id="176" name="Google Shape;176;p15"/>
            <p:cNvPicPr preferRelativeResize="0"/>
            <p:nvPr/>
          </p:nvPicPr>
          <p:blipFill rotWithShape="1">
            <a:blip r:embed="rId14">
              <a:alphaModFix/>
            </a:blip>
            <a:srcRect/>
            <a:stretch/>
          </p:blipFill>
          <p:spPr>
            <a:xfrm>
              <a:off x="6242688" y="3762196"/>
              <a:ext cx="267421" cy="276189"/>
            </a:xfrm>
            <a:prstGeom prst="rect">
              <a:avLst/>
            </a:prstGeom>
            <a:noFill/>
            <a:ln>
              <a:noFill/>
            </a:ln>
          </p:spPr>
        </p:pic>
        <p:sp>
          <p:nvSpPr>
            <p:cNvPr id="177" name="Google Shape;177;p15"/>
            <p:cNvSpPr txBox="1"/>
            <p:nvPr/>
          </p:nvSpPr>
          <p:spPr>
            <a:xfrm>
              <a:off x="6567523" y="3705820"/>
              <a:ext cx="5486400"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Passport and visa fees</a:t>
              </a:r>
              <a:endParaRPr sz="2200" i="1">
                <a:solidFill>
                  <a:schemeClr val="dk1"/>
                </a:solidFill>
                <a:latin typeface="Arial"/>
                <a:ea typeface="Arial"/>
                <a:cs typeface="Arial"/>
                <a:sym typeface="Arial"/>
              </a:endParaRPr>
            </a:p>
          </p:txBody>
        </p:sp>
      </p:grpSp>
      <p:grpSp>
        <p:nvGrpSpPr>
          <p:cNvPr id="178" name="Google Shape;178;p15"/>
          <p:cNvGrpSpPr/>
          <p:nvPr/>
        </p:nvGrpSpPr>
        <p:grpSpPr>
          <a:xfrm>
            <a:off x="6234451" y="4138412"/>
            <a:ext cx="5819471" cy="397032"/>
            <a:chOff x="6234451" y="4138412"/>
            <a:chExt cx="5819471" cy="397032"/>
          </a:xfrm>
        </p:grpSpPr>
        <p:pic>
          <p:nvPicPr>
            <p:cNvPr id="179" name="Google Shape;179;p15"/>
            <p:cNvPicPr preferRelativeResize="0"/>
            <p:nvPr/>
          </p:nvPicPr>
          <p:blipFill rotWithShape="1">
            <a:blip r:embed="rId15">
              <a:alphaModFix/>
            </a:blip>
            <a:srcRect/>
            <a:stretch/>
          </p:blipFill>
          <p:spPr>
            <a:xfrm>
              <a:off x="6234451" y="4214805"/>
              <a:ext cx="277725" cy="267626"/>
            </a:xfrm>
            <a:prstGeom prst="rect">
              <a:avLst/>
            </a:prstGeom>
            <a:noFill/>
            <a:ln>
              <a:noFill/>
            </a:ln>
          </p:spPr>
        </p:pic>
        <p:sp>
          <p:nvSpPr>
            <p:cNvPr id="180" name="Google Shape;180;p15"/>
            <p:cNvSpPr txBox="1"/>
            <p:nvPr/>
          </p:nvSpPr>
          <p:spPr>
            <a:xfrm>
              <a:off x="6567523" y="4138412"/>
              <a:ext cx="5486400"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Airport baggage fees</a:t>
              </a:r>
              <a:endParaRPr sz="2200" i="1">
                <a:solidFill>
                  <a:schemeClr val="dk1"/>
                </a:solidFill>
                <a:latin typeface="Arial"/>
                <a:ea typeface="Arial"/>
                <a:cs typeface="Arial"/>
                <a:sym typeface="Arial"/>
              </a:endParaRPr>
            </a:p>
          </p:txBody>
        </p:sp>
      </p:grpSp>
      <p:grpSp>
        <p:nvGrpSpPr>
          <p:cNvPr id="181" name="Google Shape;181;p15"/>
          <p:cNvGrpSpPr/>
          <p:nvPr/>
        </p:nvGrpSpPr>
        <p:grpSpPr>
          <a:xfrm>
            <a:off x="6240449" y="4571004"/>
            <a:ext cx="5813474" cy="397032"/>
            <a:chOff x="6240449" y="4571004"/>
            <a:chExt cx="5813474" cy="397032"/>
          </a:xfrm>
        </p:grpSpPr>
        <p:pic>
          <p:nvPicPr>
            <p:cNvPr id="182" name="Google Shape;182;p15"/>
            <p:cNvPicPr preferRelativeResize="0"/>
            <p:nvPr/>
          </p:nvPicPr>
          <p:blipFill rotWithShape="1">
            <a:blip r:embed="rId16">
              <a:alphaModFix/>
            </a:blip>
            <a:srcRect/>
            <a:stretch/>
          </p:blipFill>
          <p:spPr>
            <a:xfrm>
              <a:off x="6240449" y="4635403"/>
              <a:ext cx="285579" cy="252808"/>
            </a:xfrm>
            <a:prstGeom prst="rect">
              <a:avLst/>
            </a:prstGeom>
            <a:noFill/>
            <a:ln>
              <a:noFill/>
            </a:ln>
          </p:spPr>
        </p:pic>
        <p:sp>
          <p:nvSpPr>
            <p:cNvPr id="183" name="Google Shape;183;p15"/>
            <p:cNvSpPr txBox="1"/>
            <p:nvPr/>
          </p:nvSpPr>
          <p:spPr>
            <a:xfrm>
              <a:off x="6567523" y="4571004"/>
              <a:ext cx="5486400"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Spending money</a:t>
              </a:r>
              <a:endParaRPr sz="2200" i="1">
                <a:solidFill>
                  <a:schemeClr val="dk1"/>
                </a:solidFill>
                <a:latin typeface="Arial"/>
                <a:ea typeface="Arial"/>
                <a:cs typeface="Arial"/>
                <a:sym typeface="Arial"/>
              </a:endParaRPr>
            </a:p>
          </p:txBody>
        </p:sp>
      </p:grpSp>
      <p:grpSp>
        <p:nvGrpSpPr>
          <p:cNvPr id="184" name="Google Shape;184;p15"/>
          <p:cNvGrpSpPr/>
          <p:nvPr/>
        </p:nvGrpSpPr>
        <p:grpSpPr>
          <a:xfrm>
            <a:off x="6252345" y="5400642"/>
            <a:ext cx="5801578" cy="397032"/>
            <a:chOff x="6252345" y="5400642"/>
            <a:chExt cx="5801578" cy="397032"/>
          </a:xfrm>
        </p:grpSpPr>
        <p:pic>
          <p:nvPicPr>
            <p:cNvPr id="185" name="Google Shape;185;p15"/>
            <p:cNvPicPr preferRelativeResize="0"/>
            <p:nvPr/>
          </p:nvPicPr>
          <p:blipFill rotWithShape="1">
            <a:blip r:embed="rId17">
              <a:alphaModFix/>
            </a:blip>
            <a:srcRect/>
            <a:stretch/>
          </p:blipFill>
          <p:spPr>
            <a:xfrm>
              <a:off x="6252345" y="5496381"/>
              <a:ext cx="250825" cy="250825"/>
            </a:xfrm>
            <a:prstGeom prst="rect">
              <a:avLst/>
            </a:prstGeom>
            <a:noFill/>
            <a:ln>
              <a:noFill/>
            </a:ln>
          </p:spPr>
        </p:pic>
        <p:sp>
          <p:nvSpPr>
            <p:cNvPr id="186" name="Google Shape;186;p15"/>
            <p:cNvSpPr txBox="1"/>
            <p:nvPr/>
          </p:nvSpPr>
          <p:spPr>
            <a:xfrm>
              <a:off x="6567523" y="5400642"/>
              <a:ext cx="5486400"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Tips</a:t>
              </a:r>
              <a:endParaRPr sz="2200" i="1">
                <a:solidFill>
                  <a:schemeClr val="dk1"/>
                </a:solidFill>
                <a:latin typeface="Arial"/>
                <a:ea typeface="Arial"/>
                <a:cs typeface="Arial"/>
                <a:sym typeface="Arial"/>
              </a:endParaRPr>
            </a:p>
          </p:txBody>
        </p:sp>
      </p:grpSp>
      <p:grpSp>
        <p:nvGrpSpPr>
          <p:cNvPr id="187" name="Google Shape;187;p15"/>
          <p:cNvGrpSpPr/>
          <p:nvPr/>
        </p:nvGrpSpPr>
        <p:grpSpPr>
          <a:xfrm>
            <a:off x="6252345" y="5833234"/>
            <a:ext cx="5801578" cy="397032"/>
            <a:chOff x="6252345" y="5833234"/>
            <a:chExt cx="5801578" cy="397032"/>
          </a:xfrm>
        </p:grpSpPr>
        <p:pic>
          <p:nvPicPr>
            <p:cNvPr id="188" name="Google Shape;188;p15"/>
            <p:cNvPicPr preferRelativeResize="0"/>
            <p:nvPr/>
          </p:nvPicPr>
          <p:blipFill rotWithShape="1">
            <a:blip r:embed="rId8">
              <a:alphaModFix/>
            </a:blip>
            <a:srcRect/>
            <a:stretch/>
          </p:blipFill>
          <p:spPr>
            <a:xfrm>
              <a:off x="6252345" y="5897848"/>
              <a:ext cx="255587" cy="255588"/>
            </a:xfrm>
            <a:prstGeom prst="rect">
              <a:avLst/>
            </a:prstGeom>
            <a:noFill/>
            <a:ln>
              <a:noFill/>
            </a:ln>
          </p:spPr>
        </p:pic>
        <p:sp>
          <p:nvSpPr>
            <p:cNvPr id="189" name="Google Shape;189;p15"/>
            <p:cNvSpPr txBox="1"/>
            <p:nvPr/>
          </p:nvSpPr>
          <p:spPr>
            <a:xfrm>
              <a:off x="6567523" y="5833234"/>
              <a:ext cx="5486400"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i="1">
                  <a:solidFill>
                    <a:schemeClr val="dk1"/>
                  </a:solidFill>
                  <a:latin typeface="Arial"/>
                  <a:ea typeface="Arial"/>
                  <a:cs typeface="Arial"/>
                  <a:sym typeface="Arial"/>
                </a:rPr>
                <a:t>College credit (optional)</a:t>
              </a:r>
              <a:endParaRPr/>
            </a:p>
          </p:txBody>
        </p:sp>
      </p:grpSp>
      <p:grpSp>
        <p:nvGrpSpPr>
          <p:cNvPr id="190" name="Google Shape;190;p15"/>
          <p:cNvGrpSpPr/>
          <p:nvPr/>
        </p:nvGrpSpPr>
        <p:grpSpPr>
          <a:xfrm>
            <a:off x="6238236" y="1613362"/>
            <a:ext cx="5769882" cy="397032"/>
            <a:chOff x="6238236" y="1613362"/>
            <a:chExt cx="5769882" cy="397032"/>
          </a:xfrm>
        </p:grpSpPr>
        <p:pic>
          <p:nvPicPr>
            <p:cNvPr id="191" name="Google Shape;191;p15"/>
            <p:cNvPicPr preferRelativeResize="0"/>
            <p:nvPr/>
          </p:nvPicPr>
          <p:blipFill rotWithShape="1">
            <a:blip r:embed="rId13">
              <a:alphaModFix/>
            </a:blip>
            <a:srcRect/>
            <a:stretch/>
          </p:blipFill>
          <p:spPr>
            <a:xfrm>
              <a:off x="6238236" y="1678045"/>
              <a:ext cx="255587" cy="254000"/>
            </a:xfrm>
            <a:prstGeom prst="rect">
              <a:avLst/>
            </a:prstGeom>
            <a:noFill/>
            <a:ln>
              <a:noFill/>
            </a:ln>
          </p:spPr>
        </p:pic>
        <p:sp>
          <p:nvSpPr>
            <p:cNvPr id="192" name="Google Shape;192;p15"/>
            <p:cNvSpPr txBox="1"/>
            <p:nvPr/>
          </p:nvSpPr>
          <p:spPr>
            <a:xfrm>
              <a:off x="6521718" y="1613362"/>
              <a:ext cx="5486400"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UnCommon App college essay toolkit</a:t>
              </a:r>
              <a:endParaRPr sz="2200">
                <a:solidFill>
                  <a:schemeClr val="dk1"/>
                </a:solidFill>
                <a:latin typeface="Arial"/>
                <a:ea typeface="Arial"/>
                <a:cs typeface="Arial"/>
                <a:sym typeface="Arial"/>
              </a:endParaRPr>
            </a:p>
          </p:txBody>
        </p:sp>
      </p:grpSp>
      <p:grpSp>
        <p:nvGrpSpPr>
          <p:cNvPr id="193" name="Google Shape;193;p15"/>
          <p:cNvGrpSpPr/>
          <p:nvPr/>
        </p:nvGrpSpPr>
        <p:grpSpPr>
          <a:xfrm>
            <a:off x="6257135" y="2045954"/>
            <a:ext cx="5750983" cy="397032"/>
            <a:chOff x="6257135" y="2045954"/>
            <a:chExt cx="5750983" cy="397032"/>
          </a:xfrm>
        </p:grpSpPr>
        <p:pic>
          <p:nvPicPr>
            <p:cNvPr id="194" name="Google Shape;194;p15"/>
            <p:cNvPicPr preferRelativeResize="0"/>
            <p:nvPr/>
          </p:nvPicPr>
          <p:blipFill rotWithShape="1">
            <a:blip r:embed="rId18">
              <a:alphaModFix/>
            </a:blip>
            <a:srcRect/>
            <a:stretch/>
          </p:blipFill>
          <p:spPr>
            <a:xfrm>
              <a:off x="6257135" y="2088761"/>
              <a:ext cx="269875" cy="268287"/>
            </a:xfrm>
            <a:prstGeom prst="rect">
              <a:avLst/>
            </a:prstGeom>
            <a:noFill/>
            <a:ln>
              <a:noFill/>
            </a:ln>
          </p:spPr>
        </p:pic>
        <p:sp>
          <p:nvSpPr>
            <p:cNvPr id="195" name="Google Shape;195;p15"/>
            <p:cNvSpPr txBox="1"/>
            <p:nvPr/>
          </p:nvSpPr>
          <p:spPr>
            <a:xfrm>
              <a:off x="6521718" y="2045954"/>
              <a:ext cx="5486400" cy="397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Travel backpack</a:t>
              </a:r>
              <a:endParaRPr sz="22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50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fade">
                                      <p:cBhvr>
                                        <p:cTn id="22" dur="500"/>
                                        <p:tgtEl>
                                          <p:spTgt spid="1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7"/>
                                        </p:tgtEl>
                                        <p:attrNameLst>
                                          <p:attrName>style.visibility</p:attrName>
                                        </p:attrNameLst>
                                      </p:cBhvr>
                                      <p:to>
                                        <p:strVal val="visible"/>
                                      </p:to>
                                    </p:set>
                                    <p:animEffect transition="in" filter="fade">
                                      <p:cBhvr>
                                        <p:cTn id="27" dur="500"/>
                                        <p:tgtEl>
                                          <p:spTgt spid="1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0"/>
                                        </p:tgtEl>
                                        <p:attrNameLst>
                                          <p:attrName>style.visibility</p:attrName>
                                        </p:attrNameLst>
                                      </p:cBhvr>
                                      <p:to>
                                        <p:strVal val="visible"/>
                                      </p:to>
                                    </p:set>
                                    <p:animEffect transition="in" filter="fade">
                                      <p:cBhvr>
                                        <p:cTn id="32" dur="500"/>
                                        <p:tgtEl>
                                          <p:spTgt spid="1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
                                        </p:tgtEl>
                                        <p:attrNameLst>
                                          <p:attrName>style.visibility</p:attrName>
                                        </p:attrNameLst>
                                      </p:cBhvr>
                                      <p:to>
                                        <p:strVal val="visible"/>
                                      </p:to>
                                    </p:set>
                                    <p:animEffect transition="in" filter="fade">
                                      <p:cBhvr>
                                        <p:cTn id="37" dur="500"/>
                                        <p:tgtEl>
                                          <p:spTgt spid="1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3"/>
                                        </p:tgtEl>
                                        <p:attrNameLst>
                                          <p:attrName>style.visibility</p:attrName>
                                        </p:attrNameLst>
                                      </p:cBhvr>
                                      <p:to>
                                        <p:strVal val="visible"/>
                                      </p:to>
                                    </p:set>
                                    <p:animEffect transition="in" filter="fade">
                                      <p:cBhvr>
                                        <p:cTn id="42" dur="500"/>
                                        <p:tgtEl>
                                          <p:spTgt spid="16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6"/>
                                        </p:tgtEl>
                                        <p:attrNameLst>
                                          <p:attrName>style.visibility</p:attrName>
                                        </p:attrNameLst>
                                      </p:cBhvr>
                                      <p:to>
                                        <p:strVal val="visible"/>
                                      </p:to>
                                    </p:set>
                                    <p:animEffect transition="in" filter="fade">
                                      <p:cBhvr>
                                        <p:cTn id="47" dur="500"/>
                                        <p:tgtEl>
                                          <p:spTgt spid="1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9"/>
                                        </p:tgtEl>
                                        <p:attrNameLst>
                                          <p:attrName>style.visibility</p:attrName>
                                        </p:attrNameLst>
                                      </p:cBhvr>
                                      <p:to>
                                        <p:strVal val="visible"/>
                                      </p:to>
                                    </p:set>
                                    <p:animEffect transition="in" filter="fade">
                                      <p:cBhvr>
                                        <p:cTn id="52" dur="500"/>
                                        <p:tgtEl>
                                          <p:spTgt spid="16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2"/>
                                        </p:tgtEl>
                                        <p:attrNameLst>
                                          <p:attrName>style.visibility</p:attrName>
                                        </p:attrNameLst>
                                      </p:cBhvr>
                                      <p:to>
                                        <p:strVal val="visible"/>
                                      </p:to>
                                    </p:set>
                                    <p:animEffect transition="in" filter="fade">
                                      <p:cBhvr>
                                        <p:cTn id="57" dur="500"/>
                                        <p:tgtEl>
                                          <p:spTgt spid="17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0"/>
                                        </p:tgtEl>
                                        <p:attrNameLst>
                                          <p:attrName>style.visibility</p:attrName>
                                        </p:attrNameLst>
                                      </p:cBhvr>
                                      <p:to>
                                        <p:strVal val="visible"/>
                                      </p:to>
                                    </p:set>
                                    <p:animEffect transition="in" filter="fade">
                                      <p:cBhvr>
                                        <p:cTn id="62" dur="500"/>
                                        <p:tgtEl>
                                          <p:spTgt spid="19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3"/>
                                        </p:tgtEl>
                                        <p:attrNameLst>
                                          <p:attrName>style.visibility</p:attrName>
                                        </p:attrNameLst>
                                      </p:cBhvr>
                                      <p:to>
                                        <p:strVal val="visible"/>
                                      </p:to>
                                    </p:set>
                                    <p:animEffect transition="in" filter="fade">
                                      <p:cBhvr>
                                        <p:cTn id="67" dur="500"/>
                                        <p:tgtEl>
                                          <p:spTgt spid="19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2"/>
                                        </p:tgtEl>
                                        <p:attrNameLst>
                                          <p:attrName>style.visibility</p:attrName>
                                        </p:attrNameLst>
                                      </p:cBhvr>
                                      <p:to>
                                        <p:strVal val="visible"/>
                                      </p:to>
                                    </p:set>
                                    <p:animEffect transition="in" filter="fade">
                                      <p:cBhvr>
                                        <p:cTn id="72" dur="500"/>
                                        <p:tgtEl>
                                          <p:spTgt spid="14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2"/>
                                        </p:tgtEl>
                                        <p:attrNameLst>
                                          <p:attrName>style.visibility</p:attrName>
                                        </p:attrNameLst>
                                      </p:cBhvr>
                                      <p:to>
                                        <p:strVal val="visible"/>
                                      </p:to>
                                    </p:set>
                                    <p:animEffect transition="in" filter="fade">
                                      <p:cBhvr>
                                        <p:cTn id="77" dur="500"/>
                                        <p:tgtEl>
                                          <p:spTgt spid="13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5"/>
                                        </p:tgtEl>
                                        <p:attrNameLst>
                                          <p:attrName>style.visibility</p:attrName>
                                        </p:attrNameLst>
                                      </p:cBhvr>
                                      <p:to>
                                        <p:strVal val="visible"/>
                                      </p:to>
                                    </p:set>
                                    <p:animEffect transition="in" filter="fade">
                                      <p:cBhvr>
                                        <p:cTn id="82" dur="500"/>
                                        <p:tgtEl>
                                          <p:spTgt spid="17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78"/>
                                        </p:tgtEl>
                                        <p:attrNameLst>
                                          <p:attrName>style.visibility</p:attrName>
                                        </p:attrNameLst>
                                      </p:cBhvr>
                                      <p:to>
                                        <p:strVal val="visible"/>
                                      </p:to>
                                    </p:set>
                                    <p:animEffect transition="in" filter="fade">
                                      <p:cBhvr>
                                        <p:cTn id="87" dur="500"/>
                                        <p:tgtEl>
                                          <p:spTgt spid="17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fade">
                                      <p:cBhvr>
                                        <p:cTn id="92" dur="500"/>
                                        <p:tgtEl>
                                          <p:spTgt spid="18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34"/>
                                        </p:tgtEl>
                                        <p:attrNameLst>
                                          <p:attrName>style.visibility</p:attrName>
                                        </p:attrNameLst>
                                      </p:cBhvr>
                                      <p:to>
                                        <p:strVal val="visible"/>
                                      </p:to>
                                    </p:set>
                                    <p:animEffect transition="in" filter="fade">
                                      <p:cBhvr>
                                        <p:cTn id="97" dur="500"/>
                                        <p:tgtEl>
                                          <p:spTgt spid="13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87"/>
                                        </p:tgtEl>
                                        <p:attrNameLst>
                                          <p:attrName>style.visibility</p:attrName>
                                        </p:attrNameLst>
                                      </p:cBhvr>
                                      <p:to>
                                        <p:strVal val="visible"/>
                                      </p:to>
                                    </p:set>
                                    <p:animEffect transition="in" filter="fade">
                                      <p:cBhvr>
                                        <p:cTn id="10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vel Photos">
  <p:cSld name="Travel Photos">
    <p:spTree>
      <p:nvGrpSpPr>
        <p:cNvPr id="1" name="Shape 196"/>
        <p:cNvGrpSpPr/>
        <p:nvPr/>
      </p:nvGrpSpPr>
      <p:grpSpPr>
        <a:xfrm>
          <a:off x="0" y="0"/>
          <a:ext cx="0" cy="0"/>
          <a:chOff x="0" y="0"/>
          <a:chExt cx="0" cy="0"/>
        </a:xfrm>
      </p:grpSpPr>
      <p:sp>
        <p:nvSpPr>
          <p:cNvPr id="197" name="Google Shape;197;p16"/>
          <p:cNvSpPr>
            <a:spLocks noGrp="1"/>
          </p:cNvSpPr>
          <p:nvPr>
            <p:ph type="pic" idx="2"/>
          </p:nvPr>
        </p:nvSpPr>
        <p:spPr>
          <a:xfrm>
            <a:off x="275735" y="272562"/>
            <a:ext cx="3696189" cy="36041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B0F0"/>
              </a:buClr>
              <a:buSzPts val="2800"/>
              <a:buFont typeface="Arial"/>
              <a:buNone/>
              <a:defRPr sz="28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 name="Google Shape;198;p16"/>
          <p:cNvSpPr>
            <a:spLocks noGrp="1"/>
          </p:cNvSpPr>
          <p:nvPr>
            <p:ph type="pic" idx="3"/>
          </p:nvPr>
        </p:nvSpPr>
        <p:spPr>
          <a:xfrm>
            <a:off x="275735" y="4088422"/>
            <a:ext cx="3696189" cy="239370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Google Shape;199;p16"/>
          <p:cNvSpPr>
            <a:spLocks noGrp="1"/>
          </p:cNvSpPr>
          <p:nvPr>
            <p:ph type="pic" idx="4"/>
          </p:nvPr>
        </p:nvSpPr>
        <p:spPr>
          <a:xfrm>
            <a:off x="4222751" y="2839915"/>
            <a:ext cx="3696189" cy="36422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0" name="Google Shape;200;p16"/>
          <p:cNvSpPr>
            <a:spLocks noGrp="1"/>
          </p:cNvSpPr>
          <p:nvPr>
            <p:ph type="pic" idx="5"/>
          </p:nvPr>
        </p:nvSpPr>
        <p:spPr>
          <a:xfrm>
            <a:off x="4222751" y="272562"/>
            <a:ext cx="3696189" cy="23299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16"/>
          <p:cNvSpPr>
            <a:spLocks noGrp="1"/>
          </p:cNvSpPr>
          <p:nvPr>
            <p:ph type="pic" idx="6"/>
          </p:nvPr>
        </p:nvSpPr>
        <p:spPr>
          <a:xfrm>
            <a:off x="8152175" y="272562"/>
            <a:ext cx="3696189" cy="36041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16"/>
          <p:cNvSpPr>
            <a:spLocks noGrp="1"/>
          </p:cNvSpPr>
          <p:nvPr>
            <p:ph type="pic" idx="7"/>
          </p:nvPr>
        </p:nvSpPr>
        <p:spPr>
          <a:xfrm>
            <a:off x="8152175" y="4088422"/>
            <a:ext cx="3696189" cy="239370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_name">
  <p:cSld name="Pres_name">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5205405" y="1864477"/>
            <a:ext cx="4367205" cy="8478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400"/>
              <a:buFont typeface="Century Gothic"/>
              <a:buNone/>
              <a:defRPr sz="5400" b="1">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4" descr="{&quot;templafy&quot;:{&quot;id&quot;:&quot;2d7211ab-a722-48a1-9962-32f6b0400a80&quot;}}" title="Form.TeacherSurname"/>
          <p:cNvSpPr/>
          <p:nvPr/>
        </p:nvSpPr>
        <p:spPr>
          <a:xfrm>
            <a:off x="5205118" y="2368555"/>
            <a:ext cx="6986882" cy="10137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5400" b="1" i="0" u="none" strike="noStrike" cap="none">
                <a:solidFill>
                  <a:srgbClr val="00B9FF"/>
                </a:solidFill>
                <a:latin typeface="Century Gothic"/>
                <a:ea typeface="Century Gothic"/>
                <a:cs typeface="Century Gothic"/>
                <a:sym typeface="Century Gothic"/>
              </a:rPr>
              <a:t>Ms. Michel</a:t>
            </a:r>
            <a:endParaRPr/>
          </a:p>
        </p:txBody>
      </p:sp>
      <p:sp>
        <p:nvSpPr>
          <p:cNvPr id="41" name="Google Shape;41;p4"/>
          <p:cNvSpPr>
            <a:spLocks noGrp="1"/>
          </p:cNvSpPr>
          <p:nvPr>
            <p:ph type="pic" idx="2"/>
          </p:nvPr>
        </p:nvSpPr>
        <p:spPr>
          <a:xfrm>
            <a:off x="838200" y="1752600"/>
            <a:ext cx="4320000" cy="4320000"/>
          </a:xfrm>
          <a:prstGeom prst="ellipse">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4"/>
          <p:cNvSpPr txBox="1">
            <a:spLocks noGrp="1"/>
          </p:cNvSpPr>
          <p:nvPr>
            <p:ph type="body" idx="1"/>
          </p:nvPr>
        </p:nvSpPr>
        <p:spPr>
          <a:xfrm>
            <a:off x="5205405" y="3365500"/>
            <a:ext cx="6604000" cy="2679700"/>
          </a:xfrm>
          <a:prstGeom prst="rect">
            <a:avLst/>
          </a:prstGeom>
          <a:noFill/>
          <a:ln>
            <a:noFill/>
          </a:ln>
        </p:spPr>
        <p:txBody>
          <a:bodyPr spcFirstLastPara="1" wrap="square" lIns="91425" tIns="45700" rIns="91425" bIns="45700" anchor="t" anchorCtr="0">
            <a:noAutofit/>
          </a:bodyPr>
          <a:lstStyle>
            <a:lvl1pPr marL="457200" lvl="0" indent="-381000" algn="l">
              <a:lnSpc>
                <a:spcPct val="175000"/>
              </a:lnSpc>
              <a:spcBef>
                <a:spcPts val="0"/>
              </a:spcBef>
              <a:spcAft>
                <a:spcPts val="0"/>
              </a:spcAft>
              <a:buClr>
                <a:srgbClr val="FF0000"/>
              </a:buClr>
              <a:buSzPts val="2400"/>
              <a:buChar char="•"/>
              <a:defRPr sz="2400">
                <a:solidFill>
                  <a:srgbClr val="FF0000"/>
                </a:solidFill>
                <a:latin typeface="Arial"/>
                <a:ea typeface="Arial"/>
                <a:cs typeface="Arial"/>
                <a:sym typeface="Arial"/>
              </a:defRPr>
            </a:lvl1pPr>
            <a:lvl2pPr marL="914400" lvl="1" indent="-381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2pPr>
            <a:lvl3pPr marL="1371600" lvl="2" indent="-381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3pPr>
            <a:lvl4pPr marL="1828800" lvl="3" indent="-381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4pPr>
            <a:lvl5pPr marL="2286000" lvl="4" indent="-381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erones">
  <p:cSld name="Chaperones">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5205405" y="1864477"/>
            <a:ext cx="4367205" cy="8478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400"/>
              <a:buFont typeface="Century Gothic"/>
              <a:buNone/>
              <a:defRPr sz="5400" b="1">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5"/>
          <p:cNvSpPr>
            <a:spLocks noGrp="1"/>
          </p:cNvSpPr>
          <p:nvPr>
            <p:ph type="pic" idx="2"/>
          </p:nvPr>
        </p:nvSpPr>
        <p:spPr>
          <a:xfrm>
            <a:off x="838200" y="1752600"/>
            <a:ext cx="4320000" cy="4320000"/>
          </a:xfrm>
          <a:prstGeom prst="ellipse">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5"/>
          <p:cNvSpPr txBox="1">
            <a:spLocks noGrp="1"/>
          </p:cNvSpPr>
          <p:nvPr>
            <p:ph type="body" idx="1"/>
          </p:nvPr>
        </p:nvSpPr>
        <p:spPr>
          <a:xfrm>
            <a:off x="5205405" y="3365500"/>
            <a:ext cx="6604000" cy="2679700"/>
          </a:xfrm>
          <a:prstGeom prst="rect">
            <a:avLst/>
          </a:prstGeom>
          <a:noFill/>
          <a:ln>
            <a:noFill/>
          </a:ln>
        </p:spPr>
        <p:txBody>
          <a:bodyPr spcFirstLastPara="1" wrap="square" lIns="91425" tIns="45700" rIns="91425" bIns="45700" anchor="t" anchorCtr="0">
            <a:noAutofit/>
          </a:bodyPr>
          <a:lstStyle>
            <a:lvl1pPr marL="457200" lvl="0" indent="-381000" algn="l">
              <a:lnSpc>
                <a:spcPct val="175000"/>
              </a:lnSpc>
              <a:spcBef>
                <a:spcPts val="0"/>
              </a:spcBef>
              <a:spcAft>
                <a:spcPts val="0"/>
              </a:spcAft>
              <a:buClr>
                <a:srgbClr val="FF0000"/>
              </a:buClr>
              <a:buSzPts val="2400"/>
              <a:buChar char="•"/>
              <a:defRPr sz="2400">
                <a:solidFill>
                  <a:srgbClr val="FF0000"/>
                </a:solidFill>
                <a:latin typeface="Arial"/>
                <a:ea typeface="Arial"/>
                <a:cs typeface="Arial"/>
                <a:sym typeface="Arial"/>
              </a:defRPr>
            </a:lvl1pPr>
            <a:lvl2pPr marL="914400" lvl="1" indent="-381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2pPr>
            <a:lvl3pPr marL="1371600" lvl="2" indent="-381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3pPr>
            <a:lvl4pPr marL="1828800" lvl="3" indent="-381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4pPr>
            <a:lvl5pPr marL="2286000" lvl="4" indent="-381000" algn="l">
              <a:lnSpc>
                <a:spcPct val="90000"/>
              </a:lnSpc>
              <a:spcBef>
                <a:spcPts val="500"/>
              </a:spcBef>
              <a:spcAft>
                <a:spcPts val="0"/>
              </a:spcAft>
              <a:buClr>
                <a:srgbClr val="FF0000"/>
              </a:buClr>
              <a:buSzPts val="2400"/>
              <a:buChar char="•"/>
              <a:defRPr sz="2400">
                <a:solidFill>
                  <a:srgbClr val="FF0000"/>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
          <p:cNvSpPr txBox="1">
            <a:spLocks noGrp="1"/>
          </p:cNvSpPr>
          <p:nvPr>
            <p:ph type="body" idx="3"/>
          </p:nvPr>
        </p:nvSpPr>
        <p:spPr>
          <a:xfrm>
            <a:off x="5192886" y="2516187"/>
            <a:ext cx="5942751" cy="8493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B9FF"/>
              </a:buClr>
              <a:buSzPts val="5400"/>
              <a:buNone/>
              <a:defRPr sz="5400" b="1">
                <a:solidFill>
                  <a:srgbClr val="00B9F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a:stretch/>
        </p:blipFill>
        <p:spPr>
          <a:xfrm>
            <a:off x="1055653" y="3381696"/>
            <a:ext cx="10080687" cy="2439790"/>
          </a:xfrm>
          <a:prstGeom prst="rect">
            <a:avLst/>
          </a:prstGeom>
          <a:noFill/>
          <a:ln>
            <a:noFill/>
          </a:ln>
        </p:spPr>
      </p:pic>
      <p:sp>
        <p:nvSpPr>
          <p:cNvPr id="56" name="Google Shape;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7"/>
          <p:cNvSpPr txBox="1"/>
          <p:nvPr/>
        </p:nvSpPr>
        <p:spPr>
          <a:xfrm>
            <a:off x="1201336" y="512666"/>
            <a:ext cx="9789323" cy="1746632"/>
          </a:xfrm>
          <a:prstGeom prst="rect">
            <a:avLst/>
          </a:prstGeom>
          <a:noFill/>
          <a:ln>
            <a:noFill/>
          </a:ln>
        </p:spPr>
        <p:txBody>
          <a:bodyPr spcFirstLastPara="1" wrap="square" lIns="91425" tIns="45700" rIns="91425" bIns="45700" anchor="t" anchorCtr="0">
            <a:noAutofit/>
          </a:bodyPr>
          <a:lstStyle/>
          <a:p>
            <a:pPr marL="0" marR="0" lvl="0" indent="0" algn="ctr" rtl="0">
              <a:lnSpc>
                <a:spcPct val="125000"/>
              </a:lnSpc>
              <a:spcBef>
                <a:spcPts val="0"/>
              </a:spcBef>
              <a:spcAft>
                <a:spcPts val="0"/>
              </a:spcAft>
              <a:buNone/>
            </a:pPr>
            <a:r>
              <a:rPr lang="en-US" sz="5400" b="1" i="0" u="none" strike="noStrike" cap="none">
                <a:solidFill>
                  <a:schemeClr val="dk1"/>
                </a:solidFill>
                <a:latin typeface="Century Gothic"/>
                <a:ea typeface="Century Gothic"/>
                <a:cs typeface="Century Gothic"/>
                <a:sym typeface="Century Gothic"/>
              </a:rPr>
              <a:t>Mark your calendars</a:t>
            </a:r>
            <a:endParaRPr/>
          </a:p>
          <a:p>
            <a:pPr marL="0" marR="0" lvl="0" indent="0" algn="ctr" rtl="0">
              <a:lnSpc>
                <a:spcPct val="125000"/>
              </a:lnSpc>
              <a:spcBef>
                <a:spcPts val="0"/>
              </a:spcBef>
              <a:spcAft>
                <a:spcPts val="0"/>
              </a:spcAft>
              <a:buNone/>
            </a:pPr>
            <a:r>
              <a:rPr lang="en-US" sz="3200" b="0" i="0" u="none" strike="noStrike" cap="none">
                <a:solidFill>
                  <a:schemeClr val="dk1"/>
                </a:solidFill>
                <a:latin typeface="Arial"/>
                <a:ea typeface="Arial"/>
                <a:cs typeface="Arial"/>
                <a:sym typeface="Arial"/>
              </a:rPr>
              <a:t>We’ll be traveling sometime between…</a:t>
            </a:r>
            <a:endParaRPr sz="5400" b="0" i="0" u="none" strike="noStrike" cap="none">
              <a:solidFill>
                <a:srgbClr val="EB008B"/>
              </a:solidFill>
              <a:latin typeface="Arial"/>
              <a:ea typeface="Arial"/>
              <a:cs typeface="Arial"/>
              <a:sym typeface="Arial"/>
            </a:endParaRPr>
          </a:p>
        </p:txBody>
      </p:sp>
      <p:sp>
        <p:nvSpPr>
          <p:cNvPr id="60" name="Google Shape;60;p7"/>
          <p:cNvSpPr/>
          <p:nvPr/>
        </p:nvSpPr>
        <p:spPr>
          <a:xfrm>
            <a:off x="1313868" y="2744440"/>
            <a:ext cx="3863082"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dk1"/>
                </a:solidFill>
                <a:latin typeface="Arial"/>
                <a:ea typeface="Arial"/>
                <a:cs typeface="Arial"/>
                <a:sym typeface="Arial"/>
              </a:rPr>
              <a:t>Earliest</a:t>
            </a:r>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departure</a:t>
            </a:r>
            <a:endParaRPr/>
          </a:p>
        </p:txBody>
      </p:sp>
      <p:sp>
        <p:nvSpPr>
          <p:cNvPr id="61" name="Google Shape;61;p7"/>
          <p:cNvSpPr/>
          <p:nvPr/>
        </p:nvSpPr>
        <p:spPr>
          <a:xfrm>
            <a:off x="7023979" y="2777364"/>
            <a:ext cx="3863082" cy="83099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chemeClr val="dk1"/>
                </a:solidFill>
                <a:latin typeface="Arial"/>
                <a:ea typeface="Arial"/>
                <a:cs typeface="Arial"/>
                <a:sym typeface="Arial"/>
              </a:rPr>
              <a:t>Latest</a:t>
            </a:r>
            <a:endParaRPr/>
          </a:p>
          <a:p>
            <a:pPr marL="0" marR="0" lvl="0" indent="0" algn="r" rtl="0">
              <a:spcBef>
                <a:spcPts val="0"/>
              </a:spcBef>
              <a:spcAft>
                <a:spcPts val="0"/>
              </a:spcAft>
              <a:buNone/>
            </a:pPr>
            <a:r>
              <a:rPr lang="en-US" sz="2400" b="1">
                <a:solidFill>
                  <a:schemeClr val="dk1"/>
                </a:solidFill>
                <a:latin typeface="Arial"/>
                <a:ea typeface="Arial"/>
                <a:cs typeface="Arial"/>
                <a:sym typeface="Arial"/>
              </a:rPr>
              <a:t>return</a:t>
            </a:r>
            <a:endParaRPr/>
          </a:p>
        </p:txBody>
      </p:sp>
      <p:sp>
        <p:nvSpPr>
          <p:cNvPr id="62" name="Google Shape;62;p7"/>
          <p:cNvSpPr txBox="1"/>
          <p:nvPr/>
        </p:nvSpPr>
        <p:spPr>
          <a:xfrm>
            <a:off x="2338941" y="5888863"/>
            <a:ext cx="7409341"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dk1"/>
                </a:solidFill>
                <a:latin typeface="Arial"/>
                <a:ea typeface="Arial"/>
                <a:cs typeface="Arial"/>
                <a:sym typeface="Arial"/>
              </a:rPr>
              <a:t>*We’ll confirm exact departure and return dates closer to tour.</a:t>
            </a:r>
            <a:endParaRPr/>
          </a:p>
        </p:txBody>
      </p:sp>
      <p:cxnSp>
        <p:nvCxnSpPr>
          <p:cNvPr id="63" name="Google Shape;63;p7"/>
          <p:cNvCxnSpPr/>
          <p:nvPr/>
        </p:nvCxnSpPr>
        <p:spPr>
          <a:xfrm>
            <a:off x="3798473" y="1608933"/>
            <a:ext cx="4572000" cy="0"/>
          </a:xfrm>
          <a:prstGeom prst="straightConnector1">
            <a:avLst/>
          </a:prstGeom>
          <a:noFill/>
          <a:ln w="19050" cap="flat" cmpd="sng">
            <a:solidFill>
              <a:schemeClr val="dk1"/>
            </a:solidFill>
            <a:prstDash val="solid"/>
            <a:miter lim="800000"/>
            <a:headEnd type="none" w="sm" len="sm"/>
            <a:tailEnd type="none" w="sm" len="sm"/>
          </a:ln>
        </p:spPr>
      </p:cxnSp>
      <p:sp>
        <p:nvSpPr>
          <p:cNvPr id="64" name="Google Shape;64;p7" descr="{&quot;templafy&quot;:{&quot;id&quot;:&quot;3f1b02cd-9fa0-4652-88b5-98a2b55e62f7&quot;}}" title="Form.StrDate"/>
          <p:cNvSpPr/>
          <p:nvPr/>
        </p:nvSpPr>
        <p:spPr>
          <a:xfrm>
            <a:off x="1308993" y="4845738"/>
            <a:ext cx="4262507" cy="38899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Saturday</a:t>
            </a:r>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July 3</a:t>
            </a:r>
            <a:r>
              <a:rPr lang="en-US" sz="2400" b="1" baseline="30000">
                <a:solidFill>
                  <a:schemeClr val="dk1"/>
                </a:solidFill>
                <a:latin typeface="Arial"/>
                <a:ea typeface="Arial"/>
                <a:cs typeface="Arial"/>
                <a:sym typeface="Arial"/>
              </a:rPr>
              <a:t>rd</a:t>
            </a:r>
            <a:r>
              <a:rPr lang="en-US" sz="2400" b="1">
                <a:solidFill>
                  <a:schemeClr val="dk1"/>
                </a:solidFill>
                <a:latin typeface="Arial"/>
                <a:ea typeface="Arial"/>
                <a:cs typeface="Arial"/>
                <a:sym typeface="Arial"/>
              </a:rPr>
              <a:t>, 2021</a:t>
            </a:r>
            <a:endParaRPr sz="2400" b="1">
              <a:solidFill>
                <a:schemeClr val="dk1"/>
              </a:solidFill>
              <a:latin typeface="Arial"/>
              <a:ea typeface="Arial"/>
              <a:cs typeface="Arial"/>
              <a:sym typeface="Arial"/>
            </a:endParaRPr>
          </a:p>
        </p:txBody>
      </p:sp>
      <p:sp>
        <p:nvSpPr>
          <p:cNvPr id="65" name="Google Shape;65;p7" descr="{&quot;templafy&quot;:{&quot;id&quot;:&quot;9808e3ba-e211-47df-9684-ec86a504e47c&quot;}}" title="Form.StrDate"/>
          <p:cNvSpPr/>
          <p:nvPr/>
        </p:nvSpPr>
        <p:spPr>
          <a:xfrm>
            <a:off x="6669741" y="4845736"/>
            <a:ext cx="4209700" cy="38899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2400" b="1">
                <a:solidFill>
                  <a:schemeClr val="dk1"/>
                </a:solidFill>
                <a:latin typeface="Arial"/>
                <a:ea typeface="Arial"/>
                <a:cs typeface="Arial"/>
                <a:sym typeface="Arial"/>
              </a:rPr>
              <a:t>Monday</a:t>
            </a:r>
            <a:endParaRPr/>
          </a:p>
          <a:p>
            <a:pPr marL="0" marR="0" lvl="0" indent="0" algn="r" rtl="0">
              <a:spcBef>
                <a:spcPts val="0"/>
              </a:spcBef>
              <a:spcAft>
                <a:spcPts val="0"/>
              </a:spcAft>
              <a:buNone/>
            </a:pPr>
            <a:r>
              <a:rPr lang="en-US" sz="2400" b="1">
                <a:solidFill>
                  <a:schemeClr val="dk1"/>
                </a:solidFill>
                <a:latin typeface="Arial"/>
                <a:ea typeface="Arial"/>
                <a:cs typeface="Arial"/>
                <a:sym typeface="Arial"/>
              </a:rPr>
              <a:t>July 19</a:t>
            </a:r>
            <a:r>
              <a:rPr lang="en-US" sz="2400" b="1" baseline="30000">
                <a:solidFill>
                  <a:schemeClr val="dk1"/>
                </a:solidFill>
                <a:latin typeface="Arial"/>
                <a:ea typeface="Arial"/>
                <a:cs typeface="Arial"/>
                <a:sym typeface="Arial"/>
              </a:rPr>
              <a:t>th</a:t>
            </a:r>
            <a:r>
              <a:rPr lang="en-US" sz="2400" b="1">
                <a:solidFill>
                  <a:schemeClr val="dk1"/>
                </a:solidFill>
                <a:latin typeface="Arial"/>
                <a:ea typeface="Arial"/>
                <a:cs typeface="Arial"/>
                <a:sym typeface="Arial"/>
              </a:rPr>
              <a:t>, 2021</a:t>
            </a:r>
            <a:endParaRPr sz="2400" b="1">
              <a:solidFill>
                <a:schemeClr val="dk1"/>
              </a:solidFill>
              <a:latin typeface="Arial"/>
              <a:ea typeface="Arial"/>
              <a:cs typeface="Arial"/>
              <a:sym typeface="Arial"/>
            </a:endParaRPr>
          </a:p>
        </p:txBody>
      </p:sp>
      <p:sp>
        <p:nvSpPr>
          <p:cNvPr id="66" name="Google Shape;66;p7"/>
          <p:cNvSpPr txBox="1"/>
          <p:nvPr/>
        </p:nvSpPr>
        <p:spPr>
          <a:xfrm>
            <a:off x="5425440" y="3860249"/>
            <a:ext cx="206349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DAY TOUR</a:t>
            </a:r>
            <a:endParaRPr sz="2400" b="1">
              <a:solidFill>
                <a:schemeClr val="lt1"/>
              </a:solidFill>
              <a:latin typeface="Arial"/>
              <a:ea typeface="Arial"/>
              <a:cs typeface="Arial"/>
              <a:sym typeface="Arial"/>
            </a:endParaRPr>
          </a:p>
        </p:txBody>
      </p:sp>
      <p:sp>
        <p:nvSpPr>
          <p:cNvPr id="67" name="Google Shape;67;p7" descr="{&quot;templafy&quot;:{&quot;id&quot;:&quot;724a9bfa-b02c-401a-8634-bbf7f27115fe&quot;}}" title="Form.Totaldays"/>
          <p:cNvSpPr/>
          <p:nvPr/>
        </p:nvSpPr>
        <p:spPr>
          <a:xfrm>
            <a:off x="4290096" y="3782004"/>
            <a:ext cx="1281404" cy="611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2400" b="1">
                <a:solidFill>
                  <a:schemeClr val="lt1"/>
                </a:solidFill>
                <a:latin typeface="Arial"/>
                <a:ea typeface="Arial"/>
                <a:cs typeface="Arial"/>
                <a:sym typeface="Arial"/>
              </a:rPr>
              <a:t>9</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untry">
  <p:cSld name="Country">
    <p:spTree>
      <p:nvGrpSpPr>
        <p:cNvPr id="1" name="Shape 68"/>
        <p:cNvGrpSpPr/>
        <p:nvPr/>
      </p:nvGrpSpPr>
      <p:grpSpPr>
        <a:xfrm>
          <a:off x="0" y="0"/>
          <a:ext cx="0" cy="0"/>
          <a:chOff x="0" y="0"/>
          <a:chExt cx="0" cy="0"/>
        </a:xfrm>
      </p:grpSpPr>
      <p:sp>
        <p:nvSpPr>
          <p:cNvPr id="69" name="Google Shape;6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2" name="Google Shape;72;p8"/>
          <p:cNvCxnSpPr/>
          <p:nvPr/>
        </p:nvCxnSpPr>
        <p:spPr>
          <a:xfrm>
            <a:off x="3798473" y="1550318"/>
            <a:ext cx="4572000" cy="0"/>
          </a:xfrm>
          <a:prstGeom prst="straightConnector1">
            <a:avLst/>
          </a:prstGeom>
          <a:noFill/>
          <a:ln w="19050" cap="flat" cmpd="sng">
            <a:solidFill>
              <a:schemeClr val="dk1"/>
            </a:solidFill>
            <a:prstDash val="solid"/>
            <a:miter lim="800000"/>
            <a:headEnd type="none" w="sm" len="sm"/>
            <a:tailEnd type="none" w="sm" len="sm"/>
          </a:ln>
        </p:spPr>
      </p:cxnSp>
      <p:sp>
        <p:nvSpPr>
          <p:cNvPr id="73" name="Google Shape;73;p8"/>
          <p:cNvSpPr>
            <a:spLocks noGrp="1"/>
          </p:cNvSpPr>
          <p:nvPr>
            <p:ph type="pic" idx="2"/>
          </p:nvPr>
        </p:nvSpPr>
        <p:spPr>
          <a:xfrm>
            <a:off x="1363287" y="2218092"/>
            <a:ext cx="4485599" cy="403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8" descr="{&quot;templafy&quot;:{&quot;id&quot;:&quot;3bb29582-b260-4605-a420-0dc91b011b70&quot;}}" title="Form.Country"/>
          <p:cNvSpPr/>
          <p:nvPr/>
        </p:nvSpPr>
        <p:spPr>
          <a:xfrm>
            <a:off x="7678383" y="4408046"/>
            <a:ext cx="4018048" cy="42203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a:t>
            </a:r>
            <a:endParaRPr/>
          </a:p>
        </p:txBody>
      </p:sp>
      <p:sp>
        <p:nvSpPr>
          <p:cNvPr id="75" name="Google Shape;75;p8"/>
          <p:cNvSpPr txBox="1">
            <a:spLocks noGrp="1"/>
          </p:cNvSpPr>
          <p:nvPr>
            <p:ph type="title"/>
          </p:nvPr>
        </p:nvSpPr>
        <p:spPr>
          <a:xfrm>
            <a:off x="1091610" y="579879"/>
            <a:ext cx="10024872" cy="9613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5400"/>
              <a:buFont typeface="Century Gothic"/>
              <a:buNone/>
              <a:defRPr sz="5400" b="1">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8"/>
          <p:cNvSpPr txBox="1">
            <a:spLocks noGrp="1"/>
          </p:cNvSpPr>
          <p:nvPr>
            <p:ph type="subTitle" idx="1"/>
          </p:nvPr>
        </p:nvSpPr>
        <p:spPr>
          <a:xfrm>
            <a:off x="1091610" y="1572130"/>
            <a:ext cx="10024872" cy="647421"/>
          </a:xfrm>
          <a:prstGeom prst="rect">
            <a:avLst/>
          </a:prstGeom>
          <a:noFill/>
          <a:ln>
            <a:noFill/>
          </a:ln>
        </p:spPr>
        <p:txBody>
          <a:bodyPr spcFirstLastPara="1" wrap="square" lIns="91425" tIns="45700" rIns="91425" bIns="45700" anchor="t" anchorCtr="0">
            <a:noAutofit/>
          </a:bodyPr>
          <a:lstStyle>
            <a:lvl1pPr lvl="0" algn="ctr">
              <a:lnSpc>
                <a:spcPct val="125000"/>
              </a:lnSpc>
              <a:spcBef>
                <a:spcPts val="0"/>
              </a:spcBef>
              <a:spcAft>
                <a:spcPts val="0"/>
              </a:spcAft>
              <a:buClr>
                <a:schemeClr val="dk1"/>
              </a:buClr>
              <a:buSzPts val="3200"/>
              <a:buNone/>
              <a:defRPr sz="32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and text">
  <p:cSld name="Picture and text">
    <p:spTree>
      <p:nvGrpSpPr>
        <p:cNvPr id="1" name="Shape 77"/>
        <p:cNvGrpSpPr/>
        <p:nvPr/>
      </p:nvGrpSpPr>
      <p:grpSpPr>
        <a:xfrm>
          <a:off x="0" y="0"/>
          <a:ext cx="0" cy="0"/>
          <a:chOff x="0" y="0"/>
          <a:chExt cx="0" cy="0"/>
        </a:xfrm>
      </p:grpSpPr>
      <p:sp>
        <p:nvSpPr>
          <p:cNvPr id="78" name="Google Shape;7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9"/>
          <p:cNvCxnSpPr/>
          <p:nvPr/>
        </p:nvCxnSpPr>
        <p:spPr>
          <a:xfrm>
            <a:off x="3798473" y="1550318"/>
            <a:ext cx="4572000" cy="0"/>
          </a:xfrm>
          <a:prstGeom prst="straightConnector1">
            <a:avLst/>
          </a:prstGeom>
          <a:noFill/>
          <a:ln w="19050" cap="flat" cmpd="sng">
            <a:solidFill>
              <a:schemeClr val="dk1"/>
            </a:solidFill>
            <a:prstDash val="solid"/>
            <a:miter lim="800000"/>
            <a:headEnd type="none" w="sm" len="sm"/>
            <a:tailEnd type="none" w="sm" len="sm"/>
          </a:ln>
        </p:spPr>
      </p:cxnSp>
      <p:sp>
        <p:nvSpPr>
          <p:cNvPr id="82" name="Google Shape;82;p9"/>
          <p:cNvSpPr>
            <a:spLocks noGrp="1"/>
          </p:cNvSpPr>
          <p:nvPr>
            <p:ph type="pic" idx="2"/>
          </p:nvPr>
        </p:nvSpPr>
        <p:spPr>
          <a:xfrm>
            <a:off x="1363287" y="2218092"/>
            <a:ext cx="4485599" cy="403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9"/>
          <p:cNvSpPr txBox="1">
            <a:spLocks noGrp="1"/>
          </p:cNvSpPr>
          <p:nvPr>
            <p:ph type="title"/>
          </p:nvPr>
        </p:nvSpPr>
        <p:spPr>
          <a:xfrm>
            <a:off x="1091610" y="579879"/>
            <a:ext cx="10024872" cy="9613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5400"/>
              <a:buFont typeface="Century Gothic"/>
              <a:buNone/>
              <a:defRPr sz="5400" b="1">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9"/>
          <p:cNvSpPr txBox="1">
            <a:spLocks noGrp="1"/>
          </p:cNvSpPr>
          <p:nvPr>
            <p:ph type="subTitle" idx="1"/>
          </p:nvPr>
        </p:nvSpPr>
        <p:spPr>
          <a:xfrm>
            <a:off x="1091610" y="1572130"/>
            <a:ext cx="10024872" cy="647421"/>
          </a:xfrm>
          <a:prstGeom prst="rect">
            <a:avLst/>
          </a:prstGeom>
          <a:noFill/>
          <a:ln>
            <a:noFill/>
          </a:ln>
        </p:spPr>
        <p:txBody>
          <a:bodyPr spcFirstLastPara="1" wrap="square" lIns="91425" tIns="45700" rIns="91425" bIns="45700" anchor="t" anchorCtr="0">
            <a:noAutofit/>
          </a:bodyPr>
          <a:lstStyle>
            <a:lvl1pPr lvl="0" algn="ctr">
              <a:lnSpc>
                <a:spcPct val="125000"/>
              </a:lnSpc>
              <a:spcBef>
                <a:spcPts val="0"/>
              </a:spcBef>
              <a:spcAft>
                <a:spcPts val="0"/>
              </a:spcAft>
              <a:buClr>
                <a:schemeClr val="dk1"/>
              </a:buClr>
              <a:buSzPts val="3200"/>
              <a:buNone/>
              <a:defRPr sz="32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9"/>
          <p:cNvSpPr txBox="1">
            <a:spLocks noGrp="1"/>
          </p:cNvSpPr>
          <p:nvPr>
            <p:ph type="body" idx="3"/>
          </p:nvPr>
        </p:nvSpPr>
        <p:spPr>
          <a:xfrm>
            <a:off x="6038850" y="2282190"/>
            <a:ext cx="6146800" cy="3323590"/>
          </a:xfrm>
          <a:prstGeom prst="rect">
            <a:avLst/>
          </a:prstGeom>
          <a:noFill/>
          <a:ln>
            <a:noFill/>
          </a:ln>
        </p:spPr>
        <p:txBody>
          <a:bodyPr spcFirstLastPara="1" wrap="square" lIns="91425" tIns="45700" rIns="91425" bIns="45700" anchor="t" anchorCtr="0">
            <a:noAutofit/>
          </a:bodyPr>
          <a:lstStyle>
            <a:lvl1pPr marL="457200" lvl="0" indent="-228600" algn="l">
              <a:lnSpc>
                <a:spcPct val="175000"/>
              </a:lnSpc>
              <a:spcBef>
                <a:spcPts val="0"/>
              </a:spcBef>
              <a:spcAft>
                <a:spcPts val="0"/>
              </a:spcAft>
              <a:buClr>
                <a:schemeClr val="dk1"/>
              </a:buClr>
              <a:buSzPts val="2400"/>
              <a:buFont typeface="Arial"/>
              <a:buNone/>
              <a:defRPr sz="2400" b="1">
                <a:latin typeface="Arial"/>
                <a:ea typeface="Arial"/>
                <a:cs typeface="Arial"/>
                <a:sym typeface="Arial"/>
              </a:defRPr>
            </a:lvl1pPr>
            <a:lvl2pPr marL="914400" lvl="1" indent="-381000" algn="l">
              <a:lnSpc>
                <a:spcPct val="175000"/>
              </a:lnSpc>
              <a:spcBef>
                <a:spcPts val="0"/>
              </a:spcBef>
              <a:spcAft>
                <a:spcPts val="0"/>
              </a:spcAft>
              <a:buClr>
                <a:schemeClr val="dk1"/>
              </a:buClr>
              <a:buSzPts val="2400"/>
              <a:buFont typeface="Arial"/>
              <a:buChar char="•"/>
              <a:defRPr sz="24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6"/>
        <p:cNvGrpSpPr/>
        <p:nvPr/>
      </p:nvGrpSpPr>
      <p:grpSpPr>
        <a:xfrm>
          <a:off x="0" y="0"/>
          <a:ext cx="0" cy="0"/>
          <a:chOff x="0" y="0"/>
          <a:chExt cx="0" cy="0"/>
        </a:xfrm>
      </p:grpSpPr>
      <p:pic>
        <p:nvPicPr>
          <p:cNvPr id="87" name="Google Shape;87;p10"/>
          <p:cNvPicPr preferRelativeResize="0"/>
          <p:nvPr/>
        </p:nvPicPr>
        <p:blipFill rotWithShape="1">
          <a:blip r:embed="rId2">
            <a:alphaModFix/>
          </a:blip>
          <a:srcRect/>
          <a:stretch/>
        </p:blipFill>
        <p:spPr>
          <a:xfrm>
            <a:off x="-16042" y="679827"/>
            <a:ext cx="12192000" cy="6178173"/>
          </a:xfrm>
          <a:prstGeom prst="rect">
            <a:avLst/>
          </a:prstGeom>
          <a:noFill/>
          <a:ln>
            <a:noFill/>
          </a:ln>
        </p:spPr>
      </p:pic>
      <p:sp>
        <p:nvSpPr>
          <p:cNvPr id="88" name="Google Shape;88;p10"/>
          <p:cNvSpPr/>
          <p:nvPr/>
        </p:nvSpPr>
        <p:spPr>
          <a:xfrm>
            <a:off x="417992" y="5989417"/>
            <a:ext cx="5096905"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Grew more confident and independent</a:t>
            </a:r>
            <a:endParaRPr/>
          </a:p>
        </p:txBody>
      </p:sp>
      <p:sp>
        <p:nvSpPr>
          <p:cNvPr id="89" name="Google Shape;89;p10"/>
          <p:cNvSpPr/>
          <p:nvPr/>
        </p:nvSpPr>
        <p:spPr>
          <a:xfrm>
            <a:off x="7218946" y="3963800"/>
            <a:ext cx="4499329"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Discovered more about themselves</a:t>
            </a:r>
            <a:endParaRPr/>
          </a:p>
        </p:txBody>
      </p:sp>
      <p:sp>
        <p:nvSpPr>
          <p:cNvPr id="90" name="Google Shape;90;p10"/>
          <p:cNvSpPr/>
          <p:nvPr/>
        </p:nvSpPr>
        <p:spPr>
          <a:xfrm>
            <a:off x="6307332" y="5927527"/>
            <a:ext cx="4793805"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Understand more about new people, places &amp; cultures</a:t>
            </a:r>
            <a:endParaRPr sz="2000" b="1" i="0" u="none" strike="noStrike" cap="none">
              <a:solidFill>
                <a:schemeClr val="dk1"/>
              </a:solidFill>
              <a:latin typeface="Arial"/>
              <a:ea typeface="Arial"/>
              <a:cs typeface="Arial"/>
              <a:sym typeface="Arial"/>
            </a:endParaRPr>
          </a:p>
        </p:txBody>
      </p:sp>
      <p:sp>
        <p:nvSpPr>
          <p:cNvPr id="91" name="Google Shape;91;p10"/>
          <p:cNvSpPr/>
          <p:nvPr/>
        </p:nvSpPr>
        <p:spPr>
          <a:xfrm>
            <a:off x="1772991" y="3902434"/>
            <a:ext cx="4013539"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Expanded their knowledge of</a:t>
            </a:r>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the world around them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yment">
  <p:cSld name="Payment">
    <p:spTree>
      <p:nvGrpSpPr>
        <p:cNvPr id="1" name="Shape 92"/>
        <p:cNvGrpSpPr/>
        <p:nvPr/>
      </p:nvGrpSpPr>
      <p:grpSpPr>
        <a:xfrm>
          <a:off x="0" y="0"/>
          <a:ext cx="0" cy="0"/>
          <a:chOff x="0" y="0"/>
          <a:chExt cx="0" cy="0"/>
        </a:xfrm>
      </p:grpSpPr>
      <p:pic>
        <p:nvPicPr>
          <p:cNvPr id="93" name="Google Shape;93;p11"/>
          <p:cNvPicPr preferRelativeResize="0"/>
          <p:nvPr/>
        </p:nvPicPr>
        <p:blipFill rotWithShape="1">
          <a:blip r:embed="rId2">
            <a:alphaModFix/>
          </a:blip>
          <a:srcRect/>
          <a:stretch/>
        </p:blipFill>
        <p:spPr>
          <a:xfrm>
            <a:off x="1114892" y="2279176"/>
            <a:ext cx="2505990" cy="3998794"/>
          </a:xfrm>
          <a:prstGeom prst="rect">
            <a:avLst/>
          </a:prstGeom>
          <a:noFill/>
          <a:ln>
            <a:noFill/>
          </a:ln>
        </p:spPr>
      </p:pic>
      <p:pic>
        <p:nvPicPr>
          <p:cNvPr id="94" name="Google Shape;94;p11"/>
          <p:cNvPicPr preferRelativeResize="0"/>
          <p:nvPr/>
        </p:nvPicPr>
        <p:blipFill rotWithShape="1">
          <a:blip r:embed="rId3">
            <a:alphaModFix/>
          </a:blip>
          <a:srcRect/>
          <a:stretch/>
        </p:blipFill>
        <p:spPr>
          <a:xfrm>
            <a:off x="3653374" y="2279176"/>
            <a:ext cx="2505990" cy="3998794"/>
          </a:xfrm>
          <a:prstGeom prst="rect">
            <a:avLst/>
          </a:prstGeom>
          <a:noFill/>
          <a:ln>
            <a:noFill/>
          </a:ln>
        </p:spPr>
      </p:pic>
      <p:pic>
        <p:nvPicPr>
          <p:cNvPr id="95" name="Google Shape;95;p11"/>
          <p:cNvPicPr preferRelativeResize="0"/>
          <p:nvPr/>
        </p:nvPicPr>
        <p:blipFill rotWithShape="1">
          <a:blip r:embed="rId4">
            <a:alphaModFix/>
          </a:blip>
          <a:srcRect/>
          <a:stretch/>
        </p:blipFill>
        <p:spPr>
          <a:xfrm>
            <a:off x="6196960" y="2279176"/>
            <a:ext cx="2505990" cy="3998794"/>
          </a:xfrm>
          <a:prstGeom prst="rect">
            <a:avLst/>
          </a:prstGeom>
          <a:noFill/>
          <a:ln>
            <a:noFill/>
          </a:ln>
        </p:spPr>
      </p:pic>
      <p:pic>
        <p:nvPicPr>
          <p:cNvPr id="96" name="Google Shape;96;p11"/>
          <p:cNvPicPr preferRelativeResize="0"/>
          <p:nvPr/>
        </p:nvPicPr>
        <p:blipFill rotWithShape="1">
          <a:blip r:embed="rId5">
            <a:alphaModFix/>
          </a:blip>
          <a:srcRect/>
          <a:stretch/>
        </p:blipFill>
        <p:spPr>
          <a:xfrm>
            <a:off x="8738196" y="2265528"/>
            <a:ext cx="2513440" cy="4012442"/>
          </a:xfrm>
          <a:prstGeom prst="rect">
            <a:avLst/>
          </a:prstGeom>
          <a:noFill/>
          <a:ln>
            <a:noFill/>
          </a:ln>
        </p:spPr>
      </p:pic>
      <p:sp>
        <p:nvSpPr>
          <p:cNvPr id="97" name="Google Shape;97;p11"/>
          <p:cNvSpPr/>
          <p:nvPr/>
        </p:nvSpPr>
        <p:spPr>
          <a:xfrm>
            <a:off x="1267786" y="3392141"/>
            <a:ext cx="226485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lt1"/>
                </a:solidFill>
                <a:latin typeface="Arial Black"/>
                <a:ea typeface="Arial Black"/>
                <a:cs typeface="Arial Black"/>
                <a:sym typeface="Arial Black"/>
              </a:rPr>
              <a:t>BI-WEEKLY</a:t>
            </a:r>
            <a:endParaRPr/>
          </a:p>
        </p:txBody>
      </p:sp>
      <p:sp>
        <p:nvSpPr>
          <p:cNvPr id="98" name="Google Shape;98;p11"/>
          <p:cNvSpPr/>
          <p:nvPr/>
        </p:nvSpPr>
        <p:spPr>
          <a:xfrm>
            <a:off x="3796511" y="3376390"/>
            <a:ext cx="226485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lt1"/>
                </a:solidFill>
                <a:latin typeface="Arial Black"/>
                <a:ea typeface="Arial Black"/>
                <a:cs typeface="Arial Black"/>
                <a:sym typeface="Arial Black"/>
              </a:rPr>
              <a:t>MONTHLY</a:t>
            </a:r>
            <a:endParaRPr/>
          </a:p>
        </p:txBody>
      </p:sp>
      <p:sp>
        <p:nvSpPr>
          <p:cNvPr id="99" name="Google Shape;99;p11"/>
          <p:cNvSpPr/>
          <p:nvPr/>
        </p:nvSpPr>
        <p:spPr>
          <a:xfrm>
            <a:off x="6283037" y="3392141"/>
            <a:ext cx="226485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lt1"/>
                </a:solidFill>
                <a:latin typeface="Arial Black"/>
                <a:ea typeface="Arial Black"/>
                <a:cs typeface="Arial Black"/>
                <a:sym typeface="Arial Black"/>
              </a:rPr>
              <a:t>IN FULL</a:t>
            </a:r>
            <a:endParaRPr/>
          </a:p>
        </p:txBody>
      </p:sp>
      <p:sp>
        <p:nvSpPr>
          <p:cNvPr id="100" name="Google Shape;100;p11"/>
          <p:cNvSpPr/>
          <p:nvPr/>
        </p:nvSpPr>
        <p:spPr>
          <a:xfrm>
            <a:off x="8811762" y="3392141"/>
            <a:ext cx="226485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lt1"/>
                </a:solidFill>
                <a:latin typeface="Arial Black"/>
                <a:ea typeface="Arial Black"/>
                <a:cs typeface="Arial Black"/>
                <a:sym typeface="Arial Black"/>
              </a:rPr>
              <a:t>DONATION PAGE</a:t>
            </a:r>
            <a:endParaRPr/>
          </a:p>
        </p:txBody>
      </p:sp>
      <p:sp>
        <p:nvSpPr>
          <p:cNvPr id="101" name="Google Shape;101;p11"/>
          <p:cNvSpPr txBox="1"/>
          <p:nvPr/>
        </p:nvSpPr>
        <p:spPr>
          <a:xfrm>
            <a:off x="722113" y="525557"/>
            <a:ext cx="10747773" cy="1746632"/>
          </a:xfrm>
          <a:prstGeom prst="rect">
            <a:avLst/>
          </a:prstGeom>
          <a:noFill/>
          <a:ln>
            <a:noFill/>
          </a:ln>
        </p:spPr>
        <p:txBody>
          <a:bodyPr spcFirstLastPara="1" wrap="square" lIns="91425" tIns="45700" rIns="91425" bIns="45700" anchor="t" anchorCtr="0">
            <a:noAutofit/>
          </a:bodyPr>
          <a:lstStyle/>
          <a:p>
            <a:pPr marL="0" marR="0" lvl="0" indent="0" algn="ctr" rtl="0">
              <a:lnSpc>
                <a:spcPct val="125000"/>
              </a:lnSpc>
              <a:spcBef>
                <a:spcPts val="0"/>
              </a:spcBef>
              <a:spcAft>
                <a:spcPts val="0"/>
              </a:spcAft>
              <a:buNone/>
            </a:pPr>
            <a:r>
              <a:rPr lang="en-US" sz="5400" b="1">
                <a:solidFill>
                  <a:schemeClr val="dk1"/>
                </a:solidFill>
                <a:latin typeface="Century Gothic"/>
                <a:ea typeface="Century Gothic"/>
                <a:cs typeface="Century Gothic"/>
                <a:sym typeface="Century Gothic"/>
              </a:rPr>
              <a:t>Making it happen</a:t>
            </a:r>
            <a:endParaRPr/>
          </a:p>
          <a:p>
            <a:pPr marL="0" marR="0" lvl="0" indent="0" algn="ctr" rtl="0">
              <a:lnSpc>
                <a:spcPct val="125000"/>
              </a:lnSpc>
              <a:spcBef>
                <a:spcPts val="0"/>
              </a:spcBef>
              <a:spcAft>
                <a:spcPts val="0"/>
              </a:spcAft>
              <a:buNone/>
            </a:pPr>
            <a:r>
              <a:rPr lang="en-US" sz="3200">
                <a:solidFill>
                  <a:schemeClr val="dk1"/>
                </a:solidFill>
                <a:latin typeface="Arial"/>
                <a:ea typeface="Arial"/>
                <a:cs typeface="Arial"/>
                <a:sym typeface="Arial"/>
              </a:rPr>
              <a:t>Secure your spot with a $95 deposit</a:t>
            </a:r>
            <a:endParaRPr sz="5400">
              <a:solidFill>
                <a:srgbClr val="EB008B"/>
              </a:solidFill>
              <a:latin typeface="Arial"/>
              <a:ea typeface="Arial"/>
              <a:cs typeface="Arial"/>
              <a:sym typeface="Arial"/>
            </a:endParaRPr>
          </a:p>
        </p:txBody>
      </p:sp>
      <p:cxnSp>
        <p:nvCxnSpPr>
          <p:cNvPr id="102" name="Google Shape;102;p11"/>
          <p:cNvCxnSpPr/>
          <p:nvPr/>
        </p:nvCxnSpPr>
        <p:spPr>
          <a:xfrm>
            <a:off x="3798473" y="1608933"/>
            <a:ext cx="4572000" cy="0"/>
          </a:xfrm>
          <a:prstGeom prst="straightConnector1">
            <a:avLst/>
          </a:prstGeom>
          <a:noFill/>
          <a:ln w="19050" cap="flat" cmpd="sng">
            <a:solidFill>
              <a:schemeClr val="dk1"/>
            </a:solidFill>
            <a:prstDash val="solid"/>
            <a:miter lim="800000"/>
            <a:headEnd type="none" w="sm" len="sm"/>
            <a:tailEnd type="none" w="sm" len="sm"/>
          </a:ln>
        </p:spPr>
      </p:cxnSp>
      <p:sp>
        <p:nvSpPr>
          <p:cNvPr id="103" name="Google Shape;103;p11" descr="{&quot;templafy&quot;:{&quot;id&quot;:&quot;a29cbe82-79e6-47d4-92c5-4b2d086f444e&quot;}}" title="Form.Biweekly"/>
          <p:cNvSpPr/>
          <p:nvPr/>
        </p:nvSpPr>
        <p:spPr>
          <a:xfrm>
            <a:off x="1168827" y="2650713"/>
            <a:ext cx="2451590"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Century Gothic"/>
                <a:ea typeface="Century Gothic"/>
                <a:cs typeface="Century Gothic"/>
                <a:sym typeface="Century Gothic"/>
              </a:rPr>
              <a:t>$85</a:t>
            </a:r>
            <a:endParaRPr/>
          </a:p>
        </p:txBody>
      </p:sp>
      <p:sp>
        <p:nvSpPr>
          <p:cNvPr id="104" name="Google Shape;104;p11" descr="{&quot;templafy&quot;:{&quot;id&quot;:&quot;78b924a0-9536-4167-9821-35cb5243013b&quot;}}" title="Form.Monthly"/>
          <p:cNvSpPr/>
          <p:nvPr/>
        </p:nvSpPr>
        <p:spPr>
          <a:xfrm>
            <a:off x="3697058" y="2650713"/>
            <a:ext cx="2448000"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Century Gothic"/>
                <a:ea typeface="Century Gothic"/>
                <a:cs typeface="Century Gothic"/>
                <a:sym typeface="Century Gothic"/>
              </a:rPr>
              <a:t>$170</a:t>
            </a:r>
            <a:endParaRPr/>
          </a:p>
        </p:txBody>
      </p:sp>
      <p:sp>
        <p:nvSpPr>
          <p:cNvPr id="105" name="Google Shape;105;p11" descr="{&quot;templafy&quot;:{&quot;id&quot;:&quot;f87e71fb-6355-4722-aaf4-321401fdf860&quot;}}" title="Form.Infull"/>
          <p:cNvSpPr/>
          <p:nvPr/>
        </p:nvSpPr>
        <p:spPr>
          <a:xfrm>
            <a:off x="6221893" y="2650713"/>
            <a:ext cx="2448000"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Century Gothic"/>
                <a:ea typeface="Century Gothic"/>
                <a:cs typeface="Century Gothic"/>
                <a:sym typeface="Century Gothic"/>
              </a:rPr>
              <a:t>$3,660</a:t>
            </a:r>
            <a:endParaRPr/>
          </a:p>
        </p:txBody>
      </p:sp>
      <p:sp>
        <p:nvSpPr>
          <p:cNvPr id="106" name="Google Shape;106;p11"/>
          <p:cNvSpPr txBox="1"/>
          <p:nvPr/>
        </p:nvSpPr>
        <p:spPr>
          <a:xfrm>
            <a:off x="1862983" y="6325001"/>
            <a:ext cx="739739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a:solidFill>
                  <a:schemeClr val="dk1"/>
                </a:solidFill>
                <a:latin typeface="Arial"/>
                <a:ea typeface="Arial"/>
                <a:cs typeface="Arial"/>
                <a:sym typeface="Arial"/>
              </a:rPr>
              <a:t>Adults can travel too! </a:t>
            </a:r>
            <a:r>
              <a:rPr lang="en-US" sz="1800" i="1">
                <a:solidFill>
                  <a:schemeClr val="dk1"/>
                </a:solidFill>
                <a:latin typeface="Arial"/>
                <a:ea typeface="Arial"/>
                <a:cs typeface="Arial"/>
                <a:sym typeface="Arial"/>
              </a:rPr>
              <a:t>Same easy payment options with total price of</a:t>
            </a:r>
            <a:endParaRPr sz="1800" i="1">
              <a:solidFill>
                <a:schemeClr val="dk1"/>
              </a:solidFill>
              <a:latin typeface="Arial"/>
              <a:ea typeface="Arial"/>
              <a:cs typeface="Arial"/>
              <a:sym typeface="Arial"/>
            </a:endParaRPr>
          </a:p>
        </p:txBody>
      </p:sp>
      <p:sp>
        <p:nvSpPr>
          <p:cNvPr id="107" name="Google Shape;107;p11" descr="{&quot;templafy&quot;:{&quot;id&quot;:&quot;41ac8526-8877-4d1a-b2e9-47a3035f12b0&quot;}}" title="Form.AdultFull"/>
          <p:cNvSpPr/>
          <p:nvPr/>
        </p:nvSpPr>
        <p:spPr>
          <a:xfrm>
            <a:off x="9033174" y="6310456"/>
            <a:ext cx="1521365" cy="3838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i="1">
                <a:solidFill>
                  <a:schemeClr val="dk1"/>
                </a:solidFill>
                <a:latin typeface="Arial"/>
                <a:ea typeface="Arial"/>
                <a:cs typeface="Arial"/>
                <a:sym typeface="Arial"/>
              </a:rPr>
              <a:t>$4,110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childTnLst>
                                </p:cTn>
                              </p:par>
                              <p:par>
                                <p:cTn id="28" presetID="10" presetClass="entr" presetSubtype="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18.png"/><Relationship Id="rId1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60.jpg"/><Relationship Id="rId4" Type="http://schemas.openxmlformats.org/officeDocument/2006/relationships/image" Target="../media/image59.jpg"/></Relationships>
</file>

<file path=ppt/slides/_rels/slide18.xml.rels><?xml version="1.0" encoding="UTF-8" standalone="yes"?>
<Relationships xmlns="http://schemas.openxmlformats.org/package/2006/relationships"><Relationship Id="rId3" Type="http://schemas.openxmlformats.org/officeDocument/2006/relationships/hyperlink" Target="mailto:michelk@wcsoh.org"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p:nvPr/>
        </p:nvSpPr>
        <p:spPr>
          <a:xfrm>
            <a:off x="122675" y="-21"/>
            <a:ext cx="4367100" cy="4282800"/>
          </a:xfrm>
          <a:prstGeom prst="ellipse">
            <a:avLst/>
          </a:prstGeom>
          <a:solidFill>
            <a:srgbClr val="CBF0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1"/>
          <p:cNvSpPr/>
          <p:nvPr/>
        </p:nvSpPr>
        <p:spPr>
          <a:xfrm>
            <a:off x="11182500" y="2531075"/>
            <a:ext cx="1009500" cy="990600"/>
          </a:xfrm>
          <a:prstGeom prst="ellipse">
            <a:avLst/>
          </a:prstGeom>
          <a:solidFill>
            <a:srgbClr val="CBF0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p:nvPr/>
        </p:nvSpPr>
        <p:spPr>
          <a:xfrm>
            <a:off x="5801475" y="5275"/>
            <a:ext cx="1009500" cy="990600"/>
          </a:xfrm>
          <a:prstGeom prst="ellipse">
            <a:avLst/>
          </a:prstGeom>
          <a:solidFill>
            <a:srgbClr val="CBF0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
          <p:cNvSpPr/>
          <p:nvPr/>
        </p:nvSpPr>
        <p:spPr>
          <a:xfrm>
            <a:off x="5591250" y="3623875"/>
            <a:ext cx="1009500" cy="990600"/>
          </a:xfrm>
          <a:prstGeom prst="ellipse">
            <a:avLst/>
          </a:prstGeom>
          <a:solidFill>
            <a:srgbClr val="CBF0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1"/>
          <p:cNvSpPr txBox="1">
            <a:spLocks noGrp="1"/>
          </p:cNvSpPr>
          <p:nvPr>
            <p:ph type="title"/>
          </p:nvPr>
        </p:nvSpPr>
        <p:spPr>
          <a:xfrm>
            <a:off x="396109" y="571975"/>
            <a:ext cx="2394800" cy="84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entury Gothic"/>
              <a:buNone/>
            </a:pPr>
            <a:r>
              <a:rPr lang="en-US" sz="3600" dirty="0"/>
              <a:t>About Me</a:t>
            </a:r>
            <a:endParaRPr sz="3600" dirty="0"/>
          </a:p>
        </p:txBody>
      </p:sp>
      <p:pic>
        <p:nvPicPr>
          <p:cNvPr id="245" name="Google Shape;245;p21"/>
          <p:cNvPicPr preferRelativeResize="0"/>
          <p:nvPr/>
        </p:nvPicPr>
        <p:blipFill rotWithShape="1">
          <a:blip r:embed="rId3">
            <a:alphaModFix/>
          </a:blip>
          <a:srcRect l="9542" t="12667" r="7339" b="10932"/>
          <a:stretch/>
        </p:blipFill>
        <p:spPr>
          <a:xfrm>
            <a:off x="9360125" y="3306800"/>
            <a:ext cx="2615378" cy="3205125"/>
          </a:xfrm>
          <a:prstGeom prst="rect">
            <a:avLst/>
          </a:prstGeom>
          <a:noFill/>
          <a:ln>
            <a:noFill/>
          </a:ln>
        </p:spPr>
      </p:pic>
      <p:sp>
        <p:nvSpPr>
          <p:cNvPr id="246" name="Google Shape;246;p21"/>
          <p:cNvSpPr txBox="1"/>
          <p:nvPr/>
        </p:nvSpPr>
        <p:spPr>
          <a:xfrm>
            <a:off x="5273225" y="2467400"/>
            <a:ext cx="3584700" cy="754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8" name="Google Shape;248;p21"/>
          <p:cNvSpPr txBox="1">
            <a:spLocks noGrp="1"/>
          </p:cNvSpPr>
          <p:nvPr>
            <p:ph type="body" idx="1"/>
          </p:nvPr>
        </p:nvSpPr>
        <p:spPr>
          <a:xfrm>
            <a:off x="46250" y="1197458"/>
            <a:ext cx="5954700" cy="5660542"/>
          </a:xfrm>
          <a:prstGeom prst="rect">
            <a:avLst/>
          </a:prstGeom>
          <a:noFill/>
          <a:ln>
            <a:noFill/>
          </a:ln>
        </p:spPr>
        <p:txBody>
          <a:bodyPr spcFirstLastPara="1" wrap="square" lIns="91425" tIns="45700" rIns="91425" bIns="45700" anchor="t" anchorCtr="0">
            <a:noAutofit/>
          </a:bodyPr>
          <a:lstStyle/>
          <a:p>
            <a:pPr marL="0" lvl="0" indent="0" algn="l" rtl="0">
              <a:lnSpc>
                <a:spcPct val="175000"/>
              </a:lnSpc>
              <a:spcBef>
                <a:spcPts val="0"/>
              </a:spcBef>
              <a:spcAft>
                <a:spcPts val="0"/>
              </a:spcAft>
              <a:buNone/>
            </a:pPr>
            <a:r>
              <a:rPr lang="en-US" sz="3000" dirty="0">
                <a:solidFill>
                  <a:srgbClr val="000000"/>
                </a:solidFill>
              </a:rPr>
              <a:t>Ms. Karlee Michel </a:t>
            </a:r>
            <a:endParaRPr sz="3000" dirty="0">
              <a:solidFill>
                <a:srgbClr val="000000"/>
              </a:solidFill>
            </a:endParaRPr>
          </a:p>
          <a:p>
            <a:pPr marL="457200" lvl="0" indent="-457200" algn="l" rtl="0">
              <a:lnSpc>
                <a:spcPct val="175000"/>
              </a:lnSpc>
              <a:spcBef>
                <a:spcPts val="0"/>
              </a:spcBef>
              <a:spcAft>
                <a:spcPts val="0"/>
              </a:spcAft>
              <a:buClr>
                <a:srgbClr val="FF0000"/>
              </a:buClr>
              <a:buSzPts val="2400"/>
              <a:buChar char="•"/>
            </a:pPr>
            <a:r>
              <a:rPr lang="en-US" dirty="0"/>
              <a:t>7 years total at Westerville North (2 traveling North/Central)</a:t>
            </a:r>
            <a:endParaRPr dirty="0"/>
          </a:p>
          <a:p>
            <a:pPr marL="457200" lvl="0" indent="-457200" algn="l" rtl="0">
              <a:lnSpc>
                <a:spcPct val="175000"/>
              </a:lnSpc>
              <a:spcBef>
                <a:spcPts val="0"/>
              </a:spcBef>
              <a:spcAft>
                <a:spcPts val="0"/>
              </a:spcAft>
              <a:buClr>
                <a:srgbClr val="FF0000"/>
              </a:buClr>
              <a:buSzPts val="2400"/>
              <a:buChar char="•"/>
            </a:pPr>
            <a:r>
              <a:rPr lang="en-US" dirty="0"/>
              <a:t>Spanish Teacher/International &amp; Spanish Club Advisor/Cross Country Asst. Coach</a:t>
            </a:r>
            <a:endParaRPr dirty="0"/>
          </a:p>
          <a:p>
            <a:pPr marL="457200" lvl="0" indent="-457200" algn="l" rtl="0">
              <a:lnSpc>
                <a:spcPct val="175000"/>
              </a:lnSpc>
              <a:spcBef>
                <a:spcPts val="0"/>
              </a:spcBef>
              <a:spcAft>
                <a:spcPts val="0"/>
              </a:spcAft>
              <a:buClr>
                <a:srgbClr val="FF0000"/>
              </a:buClr>
              <a:buSzPts val="2400"/>
              <a:buChar char="•"/>
            </a:pPr>
            <a:r>
              <a:rPr lang="en-US" dirty="0"/>
              <a:t>Belize, Costa Rica, Cuba, Canada, Uruguay/Argentina (2020) </a:t>
            </a:r>
            <a:endParaRPr dirty="0"/>
          </a:p>
        </p:txBody>
      </p:sp>
      <p:pic>
        <p:nvPicPr>
          <p:cNvPr id="249" name="Google Shape;249;p21"/>
          <p:cNvPicPr preferRelativeResize="0"/>
          <p:nvPr/>
        </p:nvPicPr>
        <p:blipFill rotWithShape="1">
          <a:blip r:embed="rId4">
            <a:alphaModFix/>
          </a:blip>
          <a:srcRect l="10263" t="13217" r="38160" b="3072"/>
          <a:stretch/>
        </p:blipFill>
        <p:spPr>
          <a:xfrm>
            <a:off x="6198925" y="3221900"/>
            <a:ext cx="3084099" cy="3335896"/>
          </a:xfrm>
          <a:prstGeom prst="rect">
            <a:avLst/>
          </a:prstGeom>
          <a:noFill/>
          <a:ln>
            <a:noFill/>
          </a:ln>
        </p:spPr>
      </p:pic>
      <p:sp>
        <p:nvSpPr>
          <p:cNvPr id="11" name="Google Shape;243;p21"/>
          <p:cNvSpPr txBox="1">
            <a:spLocks/>
          </p:cNvSpPr>
          <p:nvPr/>
        </p:nvSpPr>
        <p:spPr>
          <a:xfrm>
            <a:off x="5273225" y="-5317"/>
            <a:ext cx="2789398" cy="847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5400"/>
              <a:buFont typeface="Century Gothic"/>
              <a:buNone/>
              <a:defRPr sz="5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smtClean="0">
                <a:latin typeface="Baskerville Old Face" panose="02020602080505020303" pitchFamily="18" charset="0"/>
              </a:rPr>
              <a:t>PERU 2021</a:t>
            </a:r>
            <a:endParaRPr lang="en-US" sz="4000" dirty="0">
              <a:latin typeface="Baskerville Old Face" panose="020206020805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1"/>
          <p:cNvSpPr/>
          <p:nvPr/>
        </p:nvSpPr>
        <p:spPr>
          <a:xfrm>
            <a:off x="340206" y="2235442"/>
            <a:ext cx="4478244" cy="378565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Tour Machu Picchu</a:t>
            </a:r>
            <a:endParaRPr/>
          </a:p>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Visit the Larco Herrera Museum</a:t>
            </a:r>
            <a:endParaRPr/>
          </a:p>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Visit the San Francisco Monastery </a:t>
            </a:r>
            <a:endParaRPr/>
          </a:p>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Take a walking tour of Miraflores</a:t>
            </a:r>
            <a:endParaRPr sz="2000">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Enjoy a weaving demonstration </a:t>
            </a:r>
            <a:endParaRPr/>
          </a:p>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Take a walking tour of a local market and compete in a scavenger hunt </a:t>
            </a:r>
            <a:endParaRPr/>
          </a:p>
        </p:txBody>
      </p:sp>
      <p:sp>
        <p:nvSpPr>
          <p:cNvPr id="369" name="Google Shape;369;p31"/>
          <p:cNvSpPr/>
          <p:nvPr/>
        </p:nvSpPr>
        <p:spPr>
          <a:xfrm>
            <a:off x="821436" y="1505067"/>
            <a:ext cx="3040791"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37001F"/>
                </a:solidFill>
                <a:latin typeface="Century Gothic"/>
                <a:ea typeface="Century Gothic"/>
                <a:cs typeface="Century Gothic"/>
                <a:sym typeface="Century Gothic"/>
              </a:rPr>
              <a:t>HIGHLIGHTS</a:t>
            </a:r>
            <a:endParaRPr/>
          </a:p>
        </p:txBody>
      </p:sp>
      <p:grpSp>
        <p:nvGrpSpPr>
          <p:cNvPr id="370" name="Google Shape;370;p31"/>
          <p:cNvGrpSpPr/>
          <p:nvPr/>
        </p:nvGrpSpPr>
        <p:grpSpPr>
          <a:xfrm>
            <a:off x="4593336" y="0"/>
            <a:ext cx="7598664" cy="6858000"/>
            <a:chOff x="4593336" y="0"/>
            <a:chExt cx="7598664" cy="6858000"/>
          </a:xfrm>
        </p:grpSpPr>
        <p:sp>
          <p:nvSpPr>
            <p:cNvPr id="371" name="Google Shape;371;p31"/>
            <p:cNvSpPr/>
            <p:nvPr/>
          </p:nvSpPr>
          <p:spPr>
            <a:xfrm>
              <a:off x="8313840" y="0"/>
              <a:ext cx="13716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31"/>
            <p:cNvSpPr/>
            <p:nvPr/>
          </p:nvSpPr>
          <p:spPr>
            <a:xfrm rot="5400000">
              <a:off x="8324859" y="-1496081"/>
              <a:ext cx="135618" cy="75986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31"/>
            <p:cNvSpPr/>
            <p:nvPr/>
          </p:nvSpPr>
          <p:spPr>
            <a:xfrm rot="5400000">
              <a:off x="8324859" y="807170"/>
              <a:ext cx="135618" cy="75986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74" name="Google Shape;374;p31"/>
          <p:cNvPicPr preferRelativeResize="0"/>
          <p:nvPr/>
        </p:nvPicPr>
        <p:blipFill rotWithShape="1">
          <a:blip r:embed="rId3">
            <a:alphaModFix/>
          </a:blip>
          <a:srcRect/>
          <a:stretch/>
        </p:blipFill>
        <p:spPr>
          <a:xfrm>
            <a:off x="4937720" y="0"/>
            <a:ext cx="7254280" cy="68352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2"/>
          <p:cNvSpPr txBox="1"/>
          <p:nvPr/>
        </p:nvSpPr>
        <p:spPr>
          <a:xfrm>
            <a:off x="1251012" y="403458"/>
            <a:ext cx="9789323" cy="1746632"/>
          </a:xfrm>
          <a:prstGeom prst="rect">
            <a:avLst/>
          </a:prstGeom>
          <a:noFill/>
          <a:ln>
            <a:noFill/>
          </a:ln>
        </p:spPr>
        <p:txBody>
          <a:bodyPr spcFirstLastPara="1" wrap="square" lIns="91425" tIns="45700" rIns="91425" bIns="45700" anchor="t" anchorCtr="0">
            <a:noAutofit/>
          </a:bodyPr>
          <a:lstStyle/>
          <a:p>
            <a:pPr marL="0" marR="0" lvl="0" indent="0" algn="ctr" rtl="0">
              <a:lnSpc>
                <a:spcPct val="125000"/>
              </a:lnSpc>
              <a:spcBef>
                <a:spcPts val="0"/>
              </a:spcBef>
              <a:spcAft>
                <a:spcPts val="0"/>
              </a:spcAft>
              <a:buNone/>
            </a:pPr>
            <a:r>
              <a:rPr lang="en-US" sz="5400" b="1">
                <a:solidFill>
                  <a:schemeClr val="dk1"/>
                </a:solidFill>
                <a:latin typeface="Century Gothic"/>
                <a:ea typeface="Century Gothic"/>
                <a:cs typeface="Century Gothic"/>
                <a:sym typeface="Century Gothic"/>
              </a:rPr>
              <a:t>It’s more than an itinerary</a:t>
            </a:r>
            <a:endParaRPr sz="5400" b="1">
              <a:solidFill>
                <a:schemeClr val="dk1"/>
              </a:solidFill>
              <a:latin typeface="Century Gothic"/>
              <a:ea typeface="Century Gothic"/>
              <a:cs typeface="Century Gothic"/>
              <a:sym typeface="Century Gothic"/>
            </a:endParaRPr>
          </a:p>
          <a:p>
            <a:pPr marL="0" marR="0" lvl="0" indent="0" algn="ctr" rtl="0">
              <a:lnSpc>
                <a:spcPct val="125000"/>
              </a:lnSpc>
              <a:spcBef>
                <a:spcPts val="0"/>
              </a:spcBef>
              <a:spcAft>
                <a:spcPts val="0"/>
              </a:spcAft>
              <a:buNone/>
            </a:pPr>
            <a:r>
              <a:rPr lang="en-US" sz="3200">
                <a:solidFill>
                  <a:schemeClr val="dk1"/>
                </a:solidFill>
                <a:latin typeface="Arial"/>
                <a:ea typeface="Arial"/>
                <a:cs typeface="Arial"/>
                <a:sym typeface="Arial"/>
              </a:rPr>
              <a:t>Travelers have said…</a:t>
            </a:r>
            <a:endParaRPr sz="5400">
              <a:solidFill>
                <a:srgbClr val="EB008B"/>
              </a:solidFill>
              <a:latin typeface="Arial"/>
              <a:ea typeface="Arial"/>
              <a:cs typeface="Arial"/>
              <a:sym typeface="Arial"/>
            </a:endParaRPr>
          </a:p>
        </p:txBody>
      </p:sp>
      <p:cxnSp>
        <p:nvCxnSpPr>
          <p:cNvPr id="381" name="Google Shape;381;p32"/>
          <p:cNvCxnSpPr/>
          <p:nvPr/>
        </p:nvCxnSpPr>
        <p:spPr>
          <a:xfrm>
            <a:off x="3848147" y="1492825"/>
            <a:ext cx="4572000"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3"/>
          <p:cNvSpPr/>
          <p:nvPr/>
        </p:nvSpPr>
        <p:spPr>
          <a:xfrm>
            <a:off x="0" y="-1"/>
            <a:ext cx="12192000" cy="1736616"/>
          </a:xfrm>
          <a:prstGeom prst="rect">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33"/>
          <p:cNvSpPr txBox="1"/>
          <p:nvPr/>
        </p:nvSpPr>
        <p:spPr>
          <a:xfrm>
            <a:off x="775998" y="2378486"/>
            <a:ext cx="4724752" cy="46104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Round-trip airfare</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Safe, quality hotel rooms</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24/7 bilingual Tour Director</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On-tour transportation</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Educational itinerary</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Guided tours and activities</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Breakfast and dinner daily</a:t>
            </a:r>
            <a:endParaRPr sz="1600">
              <a:solidFill>
                <a:schemeClr val="dk1"/>
              </a:solidFill>
              <a:latin typeface="Arial"/>
              <a:ea typeface="Arial"/>
              <a:cs typeface="Arial"/>
              <a:sym typeface="Arial"/>
            </a:endParaRPr>
          </a:p>
        </p:txBody>
      </p:sp>
      <p:sp>
        <p:nvSpPr>
          <p:cNvPr id="389" name="Google Shape;389;p33"/>
          <p:cNvSpPr txBox="1"/>
          <p:nvPr/>
        </p:nvSpPr>
        <p:spPr>
          <a:xfrm>
            <a:off x="722113" y="818147"/>
            <a:ext cx="10747773" cy="742191"/>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None/>
            </a:pPr>
            <a:r>
              <a:rPr lang="en-US" sz="5400" b="1">
                <a:solidFill>
                  <a:schemeClr val="lt1"/>
                </a:solidFill>
                <a:latin typeface="Century Gothic"/>
                <a:ea typeface="Century Gothic"/>
                <a:cs typeface="Century Gothic"/>
                <a:sym typeface="Century Gothic"/>
              </a:rPr>
              <a:t>What’s Included</a:t>
            </a:r>
            <a:endParaRPr sz="5400" b="1">
              <a:solidFill>
                <a:schemeClr val="lt1"/>
              </a:solidFill>
              <a:latin typeface="Century Gothic"/>
              <a:ea typeface="Century Gothic"/>
              <a:cs typeface="Century Gothic"/>
              <a:sym typeface="Century Gothic"/>
            </a:endParaRPr>
          </a:p>
        </p:txBody>
      </p:sp>
      <p:pic>
        <p:nvPicPr>
          <p:cNvPr id="390" name="Google Shape;390;p33"/>
          <p:cNvPicPr preferRelativeResize="0"/>
          <p:nvPr/>
        </p:nvPicPr>
        <p:blipFill rotWithShape="1">
          <a:blip r:embed="rId3">
            <a:alphaModFix/>
          </a:blip>
          <a:srcRect/>
          <a:stretch/>
        </p:blipFill>
        <p:spPr>
          <a:xfrm>
            <a:off x="221613" y="2456820"/>
            <a:ext cx="435438" cy="435438"/>
          </a:xfrm>
          <a:prstGeom prst="rect">
            <a:avLst/>
          </a:prstGeom>
          <a:noFill/>
          <a:ln>
            <a:noFill/>
          </a:ln>
        </p:spPr>
      </p:pic>
      <p:pic>
        <p:nvPicPr>
          <p:cNvPr id="391" name="Google Shape;391;p33"/>
          <p:cNvPicPr preferRelativeResize="0"/>
          <p:nvPr/>
        </p:nvPicPr>
        <p:blipFill rotWithShape="1">
          <a:blip r:embed="rId4">
            <a:alphaModFix/>
          </a:blip>
          <a:srcRect/>
          <a:stretch/>
        </p:blipFill>
        <p:spPr>
          <a:xfrm>
            <a:off x="242313" y="2921986"/>
            <a:ext cx="435438" cy="435438"/>
          </a:xfrm>
          <a:prstGeom prst="rect">
            <a:avLst/>
          </a:prstGeom>
          <a:noFill/>
          <a:ln>
            <a:noFill/>
          </a:ln>
        </p:spPr>
      </p:pic>
      <p:pic>
        <p:nvPicPr>
          <p:cNvPr id="392" name="Google Shape;392;p33"/>
          <p:cNvPicPr preferRelativeResize="0"/>
          <p:nvPr/>
        </p:nvPicPr>
        <p:blipFill rotWithShape="1">
          <a:blip r:embed="rId5">
            <a:alphaModFix/>
          </a:blip>
          <a:srcRect/>
          <a:stretch/>
        </p:blipFill>
        <p:spPr>
          <a:xfrm>
            <a:off x="5572923" y="3466664"/>
            <a:ext cx="435438" cy="432876"/>
          </a:xfrm>
          <a:prstGeom prst="rect">
            <a:avLst/>
          </a:prstGeom>
          <a:noFill/>
          <a:ln>
            <a:noFill/>
          </a:ln>
        </p:spPr>
      </p:pic>
      <p:pic>
        <p:nvPicPr>
          <p:cNvPr id="393" name="Google Shape;393;p33"/>
          <p:cNvPicPr preferRelativeResize="0"/>
          <p:nvPr/>
        </p:nvPicPr>
        <p:blipFill rotWithShape="1">
          <a:blip r:embed="rId6">
            <a:alphaModFix/>
          </a:blip>
          <a:srcRect/>
          <a:stretch/>
        </p:blipFill>
        <p:spPr>
          <a:xfrm>
            <a:off x="243386" y="3899540"/>
            <a:ext cx="420070" cy="422631"/>
          </a:xfrm>
          <a:prstGeom prst="rect">
            <a:avLst/>
          </a:prstGeom>
          <a:noFill/>
          <a:ln>
            <a:noFill/>
          </a:ln>
        </p:spPr>
      </p:pic>
      <p:pic>
        <p:nvPicPr>
          <p:cNvPr id="394" name="Google Shape;394;p33"/>
          <p:cNvPicPr preferRelativeResize="0"/>
          <p:nvPr/>
        </p:nvPicPr>
        <p:blipFill rotWithShape="1">
          <a:blip r:embed="rId7">
            <a:alphaModFix/>
          </a:blip>
          <a:srcRect/>
          <a:stretch/>
        </p:blipFill>
        <p:spPr>
          <a:xfrm>
            <a:off x="251071" y="4383054"/>
            <a:ext cx="412385" cy="412387"/>
          </a:xfrm>
          <a:prstGeom prst="rect">
            <a:avLst/>
          </a:prstGeom>
          <a:noFill/>
          <a:ln>
            <a:noFill/>
          </a:ln>
        </p:spPr>
      </p:pic>
      <p:pic>
        <p:nvPicPr>
          <p:cNvPr id="395" name="Google Shape;395;p33"/>
          <p:cNvPicPr preferRelativeResize="0"/>
          <p:nvPr/>
        </p:nvPicPr>
        <p:blipFill rotWithShape="1">
          <a:blip r:embed="rId8">
            <a:alphaModFix/>
          </a:blip>
          <a:srcRect/>
          <a:stretch/>
        </p:blipFill>
        <p:spPr>
          <a:xfrm>
            <a:off x="242313" y="3403451"/>
            <a:ext cx="435438" cy="440561"/>
          </a:xfrm>
          <a:prstGeom prst="rect">
            <a:avLst/>
          </a:prstGeom>
          <a:noFill/>
          <a:ln>
            <a:noFill/>
          </a:ln>
        </p:spPr>
      </p:pic>
      <p:pic>
        <p:nvPicPr>
          <p:cNvPr id="396" name="Google Shape;396;p33"/>
          <p:cNvPicPr preferRelativeResize="0"/>
          <p:nvPr/>
        </p:nvPicPr>
        <p:blipFill rotWithShape="1">
          <a:blip r:embed="rId9">
            <a:alphaModFix/>
          </a:blip>
          <a:srcRect/>
          <a:stretch/>
        </p:blipFill>
        <p:spPr>
          <a:xfrm>
            <a:off x="244334" y="4898803"/>
            <a:ext cx="430316" cy="427755"/>
          </a:xfrm>
          <a:prstGeom prst="rect">
            <a:avLst/>
          </a:prstGeom>
          <a:noFill/>
          <a:ln>
            <a:noFill/>
          </a:ln>
        </p:spPr>
      </p:pic>
      <p:pic>
        <p:nvPicPr>
          <p:cNvPr id="397" name="Google Shape;397;p33"/>
          <p:cNvPicPr preferRelativeResize="0"/>
          <p:nvPr/>
        </p:nvPicPr>
        <p:blipFill rotWithShape="1">
          <a:blip r:embed="rId10">
            <a:alphaModFix/>
          </a:blip>
          <a:srcRect/>
          <a:stretch/>
        </p:blipFill>
        <p:spPr>
          <a:xfrm>
            <a:off x="251071" y="5414794"/>
            <a:ext cx="435438" cy="435438"/>
          </a:xfrm>
          <a:prstGeom prst="rect">
            <a:avLst/>
          </a:prstGeom>
          <a:noFill/>
          <a:ln>
            <a:noFill/>
          </a:ln>
        </p:spPr>
      </p:pic>
      <p:pic>
        <p:nvPicPr>
          <p:cNvPr id="398" name="Google Shape;398;p33"/>
          <p:cNvPicPr preferRelativeResize="0"/>
          <p:nvPr/>
        </p:nvPicPr>
        <p:blipFill rotWithShape="1">
          <a:blip r:embed="rId11">
            <a:alphaModFix/>
          </a:blip>
          <a:srcRect/>
          <a:stretch/>
        </p:blipFill>
        <p:spPr>
          <a:xfrm>
            <a:off x="5573702" y="2482434"/>
            <a:ext cx="412385" cy="409824"/>
          </a:xfrm>
          <a:prstGeom prst="rect">
            <a:avLst/>
          </a:prstGeom>
          <a:noFill/>
          <a:ln>
            <a:noFill/>
          </a:ln>
        </p:spPr>
      </p:pic>
      <p:pic>
        <p:nvPicPr>
          <p:cNvPr id="399" name="Google Shape;399;p33"/>
          <p:cNvPicPr preferRelativeResize="0"/>
          <p:nvPr/>
        </p:nvPicPr>
        <p:blipFill rotWithShape="1">
          <a:blip r:embed="rId12">
            <a:alphaModFix/>
          </a:blip>
          <a:srcRect/>
          <a:stretch/>
        </p:blipFill>
        <p:spPr>
          <a:xfrm>
            <a:off x="5590239" y="4482355"/>
            <a:ext cx="435438" cy="438000"/>
          </a:xfrm>
          <a:prstGeom prst="rect">
            <a:avLst/>
          </a:prstGeom>
          <a:noFill/>
          <a:ln>
            <a:noFill/>
          </a:ln>
        </p:spPr>
      </p:pic>
      <p:pic>
        <p:nvPicPr>
          <p:cNvPr id="400" name="Google Shape;400;p33"/>
          <p:cNvPicPr preferRelativeResize="0"/>
          <p:nvPr/>
        </p:nvPicPr>
        <p:blipFill rotWithShape="1">
          <a:blip r:embed="rId13">
            <a:alphaModFix/>
          </a:blip>
          <a:srcRect/>
          <a:stretch/>
        </p:blipFill>
        <p:spPr>
          <a:xfrm>
            <a:off x="5590239" y="3980436"/>
            <a:ext cx="435438" cy="435438"/>
          </a:xfrm>
          <a:prstGeom prst="rect">
            <a:avLst/>
          </a:prstGeom>
          <a:noFill/>
          <a:ln>
            <a:noFill/>
          </a:ln>
        </p:spPr>
      </p:pic>
      <p:pic>
        <p:nvPicPr>
          <p:cNvPr id="401" name="Google Shape;401;p33"/>
          <p:cNvPicPr preferRelativeResize="0"/>
          <p:nvPr/>
        </p:nvPicPr>
        <p:blipFill rotWithShape="1">
          <a:blip r:embed="rId14">
            <a:alphaModFix/>
          </a:blip>
          <a:srcRect/>
          <a:stretch/>
        </p:blipFill>
        <p:spPr>
          <a:xfrm>
            <a:off x="5613292" y="4986836"/>
            <a:ext cx="412385" cy="409824"/>
          </a:xfrm>
          <a:prstGeom prst="rect">
            <a:avLst/>
          </a:prstGeom>
          <a:noFill/>
          <a:ln>
            <a:noFill/>
          </a:ln>
        </p:spPr>
      </p:pic>
      <p:pic>
        <p:nvPicPr>
          <p:cNvPr id="402" name="Google Shape;402;p33"/>
          <p:cNvPicPr preferRelativeResize="0"/>
          <p:nvPr/>
        </p:nvPicPr>
        <p:blipFill rotWithShape="1">
          <a:blip r:embed="rId11">
            <a:alphaModFix/>
          </a:blip>
          <a:srcRect/>
          <a:stretch/>
        </p:blipFill>
        <p:spPr>
          <a:xfrm>
            <a:off x="5573702" y="2947600"/>
            <a:ext cx="412385" cy="409824"/>
          </a:xfrm>
          <a:prstGeom prst="rect">
            <a:avLst/>
          </a:prstGeom>
          <a:noFill/>
          <a:ln>
            <a:noFill/>
          </a:ln>
        </p:spPr>
      </p:pic>
      <p:cxnSp>
        <p:nvCxnSpPr>
          <p:cNvPr id="403" name="Google Shape;403;p33"/>
          <p:cNvCxnSpPr/>
          <p:nvPr/>
        </p:nvCxnSpPr>
        <p:spPr>
          <a:xfrm>
            <a:off x="3798473" y="1550318"/>
            <a:ext cx="4572000" cy="0"/>
          </a:xfrm>
          <a:prstGeom prst="straightConnector1">
            <a:avLst/>
          </a:prstGeom>
          <a:noFill/>
          <a:ln w="19050" cap="flat" cmpd="sng">
            <a:solidFill>
              <a:schemeClr val="lt1"/>
            </a:solidFill>
            <a:prstDash val="solid"/>
            <a:miter lim="800000"/>
            <a:headEnd type="none" w="sm" len="sm"/>
            <a:tailEnd type="none" w="sm" len="sm"/>
          </a:ln>
        </p:spPr>
      </p:cxnSp>
      <p:sp>
        <p:nvSpPr>
          <p:cNvPr id="404" name="Google Shape;404;p33"/>
          <p:cNvSpPr txBox="1"/>
          <p:nvPr/>
        </p:nvSpPr>
        <p:spPr>
          <a:xfrm>
            <a:off x="6006319" y="2378486"/>
            <a:ext cx="6185681" cy="41106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weShare online education platform</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UnCommon App college essay toolkit </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Travel backpack</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24/7 on-tour assistance</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Traveler Support Team</a:t>
            </a:r>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Tour Donation Page </a:t>
            </a:r>
            <a:endParaRPr sz="28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Global Travel Protection</a:t>
            </a:r>
            <a:endParaRPr sz="28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405" name="Google Shape;405;p33"/>
          <p:cNvPicPr preferRelativeResize="0"/>
          <p:nvPr/>
        </p:nvPicPr>
        <p:blipFill rotWithShape="1">
          <a:blip r:embed="rId13">
            <a:alphaModFix/>
          </a:blip>
          <a:srcRect/>
          <a:stretch/>
        </p:blipFill>
        <p:spPr>
          <a:xfrm>
            <a:off x="5598997" y="5463141"/>
            <a:ext cx="435438" cy="4354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500"/>
                                        <p:tgtEl>
                                          <p:spTgt spid="390"/>
                                        </p:tgtEl>
                                      </p:cBhvr>
                                    </p:animEffect>
                                  </p:childTnLst>
                                </p:cTn>
                              </p:par>
                              <p:par>
                                <p:cTn id="8" presetID="10" presetClass="entr" presetSubtype="0" fill="hold" nodeType="withEffect">
                                  <p:stCondLst>
                                    <p:cond delay="0"/>
                                  </p:stCondLst>
                                  <p:childTnLst>
                                    <p:set>
                                      <p:cBhvr>
                                        <p:cTn id="9" dur="1" fill="hold">
                                          <p:stCondLst>
                                            <p:cond delay="0"/>
                                          </p:stCondLst>
                                        </p:cTn>
                                        <p:tgtEl>
                                          <p:spTgt spid="391"/>
                                        </p:tgtEl>
                                        <p:attrNameLst>
                                          <p:attrName>style.visibility</p:attrName>
                                        </p:attrNameLst>
                                      </p:cBhvr>
                                      <p:to>
                                        <p:strVal val="visible"/>
                                      </p:to>
                                    </p:set>
                                    <p:animEffect transition="in" filter="fade">
                                      <p:cBhvr>
                                        <p:cTn id="10" dur="500"/>
                                        <p:tgtEl>
                                          <p:spTgt spid="391"/>
                                        </p:tgtEl>
                                      </p:cBhvr>
                                    </p:animEffect>
                                  </p:childTnLst>
                                </p:cTn>
                              </p:par>
                              <p:par>
                                <p:cTn id="11" presetID="10" presetClass="entr" presetSubtype="0" fill="hold" nodeType="with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fade">
                                      <p:cBhvr>
                                        <p:cTn id="13" dur="500"/>
                                        <p:tgtEl>
                                          <p:spTgt spid="393"/>
                                        </p:tgtEl>
                                      </p:cBhvr>
                                    </p:animEffect>
                                  </p:childTnLst>
                                </p:cTn>
                              </p:par>
                              <p:par>
                                <p:cTn id="14" presetID="10" presetClass="entr" presetSubtype="0" fill="hold" nodeType="withEffect">
                                  <p:stCondLst>
                                    <p:cond delay="0"/>
                                  </p:stCondLst>
                                  <p:childTnLst>
                                    <p:set>
                                      <p:cBhvr>
                                        <p:cTn id="15" dur="1" fill="hold">
                                          <p:stCondLst>
                                            <p:cond delay="0"/>
                                          </p:stCondLst>
                                        </p:cTn>
                                        <p:tgtEl>
                                          <p:spTgt spid="394"/>
                                        </p:tgtEl>
                                        <p:attrNameLst>
                                          <p:attrName>style.visibility</p:attrName>
                                        </p:attrNameLst>
                                      </p:cBhvr>
                                      <p:to>
                                        <p:strVal val="visible"/>
                                      </p:to>
                                    </p:set>
                                    <p:animEffect transition="in" filter="fade">
                                      <p:cBhvr>
                                        <p:cTn id="16" dur="500"/>
                                        <p:tgtEl>
                                          <p:spTgt spid="394"/>
                                        </p:tgtEl>
                                      </p:cBhvr>
                                    </p:animEffect>
                                  </p:childTnLst>
                                </p:cTn>
                              </p:par>
                              <p:par>
                                <p:cTn id="17" presetID="10" presetClass="entr" presetSubtype="0" fill="hold" nodeType="withEffect">
                                  <p:stCondLst>
                                    <p:cond delay="0"/>
                                  </p:stCondLst>
                                  <p:childTnLst>
                                    <p:set>
                                      <p:cBhvr>
                                        <p:cTn id="18" dur="1" fill="hold">
                                          <p:stCondLst>
                                            <p:cond delay="0"/>
                                          </p:stCondLst>
                                        </p:cTn>
                                        <p:tgtEl>
                                          <p:spTgt spid="395"/>
                                        </p:tgtEl>
                                        <p:attrNameLst>
                                          <p:attrName>style.visibility</p:attrName>
                                        </p:attrNameLst>
                                      </p:cBhvr>
                                      <p:to>
                                        <p:strVal val="visible"/>
                                      </p:to>
                                    </p:set>
                                    <p:animEffect transition="in" filter="fade">
                                      <p:cBhvr>
                                        <p:cTn id="19" dur="500"/>
                                        <p:tgtEl>
                                          <p:spTgt spid="395"/>
                                        </p:tgtEl>
                                      </p:cBhvr>
                                    </p:animEffect>
                                  </p:childTnLst>
                                </p:cTn>
                              </p:par>
                              <p:par>
                                <p:cTn id="20" presetID="10" presetClass="entr" presetSubtype="0" fill="hold" nodeType="withEffect">
                                  <p:stCondLst>
                                    <p:cond delay="0"/>
                                  </p:stCondLst>
                                  <p:childTnLst>
                                    <p:set>
                                      <p:cBhvr>
                                        <p:cTn id="21" dur="1" fill="hold">
                                          <p:stCondLst>
                                            <p:cond delay="0"/>
                                          </p:stCondLst>
                                        </p:cTn>
                                        <p:tgtEl>
                                          <p:spTgt spid="396"/>
                                        </p:tgtEl>
                                        <p:attrNameLst>
                                          <p:attrName>style.visibility</p:attrName>
                                        </p:attrNameLst>
                                      </p:cBhvr>
                                      <p:to>
                                        <p:strVal val="visible"/>
                                      </p:to>
                                    </p:set>
                                    <p:animEffect transition="in" filter="fade">
                                      <p:cBhvr>
                                        <p:cTn id="22" dur="500"/>
                                        <p:tgtEl>
                                          <p:spTgt spid="396"/>
                                        </p:tgtEl>
                                      </p:cBhvr>
                                    </p:animEffect>
                                  </p:childTnLst>
                                </p:cTn>
                              </p:par>
                              <p:par>
                                <p:cTn id="23" presetID="10" presetClass="entr" presetSubtype="0" fill="hold" nodeType="withEffect">
                                  <p:stCondLst>
                                    <p:cond delay="0"/>
                                  </p:stCondLst>
                                  <p:childTnLst>
                                    <p:set>
                                      <p:cBhvr>
                                        <p:cTn id="24" dur="1" fill="hold">
                                          <p:stCondLst>
                                            <p:cond delay="0"/>
                                          </p:stCondLst>
                                        </p:cTn>
                                        <p:tgtEl>
                                          <p:spTgt spid="397"/>
                                        </p:tgtEl>
                                        <p:attrNameLst>
                                          <p:attrName>style.visibility</p:attrName>
                                        </p:attrNameLst>
                                      </p:cBhvr>
                                      <p:to>
                                        <p:strVal val="visible"/>
                                      </p:to>
                                    </p:set>
                                    <p:animEffect transition="in" filter="fade">
                                      <p:cBhvr>
                                        <p:cTn id="25" dur="500"/>
                                        <p:tgtEl>
                                          <p:spTgt spid="397"/>
                                        </p:tgtEl>
                                      </p:cBhvr>
                                    </p:animEffect>
                                  </p:childTnLst>
                                </p:cTn>
                              </p:par>
                              <p:par>
                                <p:cTn id="26" presetID="10" presetClass="entr" presetSubtype="0" fill="hold" nodeType="withEffect">
                                  <p:stCondLst>
                                    <p:cond delay="0"/>
                                  </p:stCondLst>
                                  <p:childTnLst>
                                    <p:set>
                                      <p:cBhvr>
                                        <p:cTn id="27" dur="1" fill="hold">
                                          <p:stCondLst>
                                            <p:cond delay="0"/>
                                          </p:stCondLst>
                                        </p:cTn>
                                        <p:tgtEl>
                                          <p:spTgt spid="399"/>
                                        </p:tgtEl>
                                        <p:attrNameLst>
                                          <p:attrName>style.visibility</p:attrName>
                                        </p:attrNameLst>
                                      </p:cBhvr>
                                      <p:to>
                                        <p:strVal val="visible"/>
                                      </p:to>
                                    </p:set>
                                    <p:animEffect transition="in" filter="fade">
                                      <p:cBhvr>
                                        <p:cTn id="28" dur="500"/>
                                        <p:tgtEl>
                                          <p:spTgt spid="399"/>
                                        </p:tgtEl>
                                      </p:cBhvr>
                                    </p:animEffect>
                                  </p:childTnLst>
                                </p:cTn>
                              </p:par>
                              <p:par>
                                <p:cTn id="29" presetID="10" presetClass="entr" presetSubtype="0" fill="hold" nodeType="withEffect">
                                  <p:stCondLst>
                                    <p:cond delay="0"/>
                                  </p:stCondLst>
                                  <p:childTnLst>
                                    <p:set>
                                      <p:cBhvr>
                                        <p:cTn id="30" dur="1" fill="hold">
                                          <p:stCondLst>
                                            <p:cond delay="0"/>
                                          </p:stCondLst>
                                        </p:cTn>
                                        <p:tgtEl>
                                          <p:spTgt spid="400"/>
                                        </p:tgtEl>
                                        <p:attrNameLst>
                                          <p:attrName>style.visibility</p:attrName>
                                        </p:attrNameLst>
                                      </p:cBhvr>
                                      <p:to>
                                        <p:strVal val="visible"/>
                                      </p:to>
                                    </p:set>
                                    <p:animEffect transition="in" filter="fade">
                                      <p:cBhvr>
                                        <p:cTn id="31" dur="500"/>
                                        <p:tgtEl>
                                          <p:spTgt spid="400"/>
                                        </p:tgtEl>
                                      </p:cBhvr>
                                    </p:animEffect>
                                  </p:childTnLst>
                                </p:cTn>
                              </p:par>
                              <p:par>
                                <p:cTn id="32" presetID="10" presetClass="entr" presetSubtype="0" fill="hold" nodeType="withEffect">
                                  <p:stCondLst>
                                    <p:cond delay="0"/>
                                  </p:stCondLst>
                                  <p:childTnLst>
                                    <p:set>
                                      <p:cBhvr>
                                        <p:cTn id="33" dur="1" fill="hold">
                                          <p:stCondLst>
                                            <p:cond delay="0"/>
                                          </p:stCondLst>
                                        </p:cTn>
                                        <p:tgtEl>
                                          <p:spTgt spid="401"/>
                                        </p:tgtEl>
                                        <p:attrNameLst>
                                          <p:attrName>style.visibility</p:attrName>
                                        </p:attrNameLst>
                                      </p:cBhvr>
                                      <p:to>
                                        <p:strVal val="visible"/>
                                      </p:to>
                                    </p:set>
                                    <p:animEffect transition="in" filter="fade">
                                      <p:cBhvr>
                                        <p:cTn id="34" dur="500"/>
                                        <p:tgtEl>
                                          <p:spTgt spid="401"/>
                                        </p:tgtEl>
                                      </p:cBhvr>
                                    </p:animEffect>
                                  </p:childTnLst>
                                </p:cTn>
                              </p:par>
                              <p:par>
                                <p:cTn id="35" presetID="10" presetClass="entr" presetSubtype="0" fill="hold" nodeType="withEffect">
                                  <p:stCondLst>
                                    <p:cond delay="0"/>
                                  </p:stCondLst>
                                  <p:childTnLst>
                                    <p:set>
                                      <p:cBhvr>
                                        <p:cTn id="36" dur="1" fill="hold">
                                          <p:stCondLst>
                                            <p:cond delay="0"/>
                                          </p:stCondLst>
                                        </p:cTn>
                                        <p:tgtEl>
                                          <p:spTgt spid="388"/>
                                        </p:tgtEl>
                                        <p:attrNameLst>
                                          <p:attrName>style.visibility</p:attrName>
                                        </p:attrNameLst>
                                      </p:cBhvr>
                                      <p:to>
                                        <p:strVal val="visible"/>
                                      </p:to>
                                    </p:set>
                                    <p:animEffect transition="in" filter="fade">
                                      <p:cBhvr>
                                        <p:cTn id="37" dur="500"/>
                                        <p:tgtEl>
                                          <p:spTgt spid="388"/>
                                        </p:tgtEl>
                                      </p:cBhvr>
                                    </p:animEffect>
                                  </p:childTnLst>
                                </p:cTn>
                              </p:par>
                              <p:par>
                                <p:cTn id="38" presetID="10" presetClass="entr" presetSubtype="0" fill="hold" nodeType="withEffect">
                                  <p:stCondLst>
                                    <p:cond delay="0"/>
                                  </p:stCondLst>
                                  <p:childTnLst>
                                    <p:set>
                                      <p:cBhvr>
                                        <p:cTn id="39" dur="1" fill="hold">
                                          <p:stCondLst>
                                            <p:cond delay="0"/>
                                          </p:stCondLst>
                                        </p:cTn>
                                        <p:tgtEl>
                                          <p:spTgt spid="392"/>
                                        </p:tgtEl>
                                        <p:attrNameLst>
                                          <p:attrName>style.visibility</p:attrName>
                                        </p:attrNameLst>
                                      </p:cBhvr>
                                      <p:to>
                                        <p:strVal val="visible"/>
                                      </p:to>
                                    </p:set>
                                    <p:animEffect transition="in" filter="fade">
                                      <p:cBhvr>
                                        <p:cTn id="40" dur="500"/>
                                        <p:tgtEl>
                                          <p:spTgt spid="392"/>
                                        </p:tgtEl>
                                      </p:cBhvr>
                                    </p:animEffect>
                                  </p:childTnLst>
                                </p:cTn>
                              </p:par>
                              <p:par>
                                <p:cTn id="41" presetID="10" presetClass="entr" presetSubtype="0" fill="hold" nodeType="withEffect">
                                  <p:stCondLst>
                                    <p:cond delay="0"/>
                                  </p:stCondLst>
                                  <p:childTnLst>
                                    <p:set>
                                      <p:cBhvr>
                                        <p:cTn id="42" dur="1" fill="hold">
                                          <p:stCondLst>
                                            <p:cond delay="0"/>
                                          </p:stCondLst>
                                        </p:cTn>
                                        <p:tgtEl>
                                          <p:spTgt spid="398"/>
                                        </p:tgtEl>
                                        <p:attrNameLst>
                                          <p:attrName>style.visibility</p:attrName>
                                        </p:attrNameLst>
                                      </p:cBhvr>
                                      <p:to>
                                        <p:strVal val="visible"/>
                                      </p:to>
                                    </p:set>
                                    <p:animEffect transition="in" filter="fade">
                                      <p:cBhvr>
                                        <p:cTn id="43" dur="500"/>
                                        <p:tgtEl>
                                          <p:spTgt spid="398"/>
                                        </p:tgtEl>
                                      </p:cBhvr>
                                    </p:animEffect>
                                  </p:childTnLst>
                                </p:cTn>
                              </p:par>
                              <p:par>
                                <p:cTn id="44" presetID="10" presetClass="entr" presetSubtype="0" fill="hold" nodeType="withEffect">
                                  <p:stCondLst>
                                    <p:cond delay="0"/>
                                  </p:stCondLst>
                                  <p:childTnLst>
                                    <p:set>
                                      <p:cBhvr>
                                        <p:cTn id="45" dur="1" fill="hold">
                                          <p:stCondLst>
                                            <p:cond delay="0"/>
                                          </p:stCondLst>
                                        </p:cTn>
                                        <p:tgtEl>
                                          <p:spTgt spid="402"/>
                                        </p:tgtEl>
                                        <p:attrNameLst>
                                          <p:attrName>style.visibility</p:attrName>
                                        </p:attrNameLst>
                                      </p:cBhvr>
                                      <p:to>
                                        <p:strVal val="visible"/>
                                      </p:to>
                                    </p:set>
                                    <p:animEffect transition="in" filter="fade">
                                      <p:cBhvr>
                                        <p:cTn id="46" dur="500"/>
                                        <p:tgtEl>
                                          <p:spTgt spid="40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04"/>
                                        </p:tgtEl>
                                        <p:attrNameLst>
                                          <p:attrName>style.visibility</p:attrName>
                                        </p:attrNameLst>
                                      </p:cBhvr>
                                      <p:to>
                                        <p:strVal val="visible"/>
                                      </p:to>
                                    </p:set>
                                    <p:animEffect transition="in" filter="fade">
                                      <p:cBhvr>
                                        <p:cTn id="51" dur="500"/>
                                        <p:tgtEl>
                                          <p:spTgt spid="404"/>
                                        </p:tgtEl>
                                      </p:cBhvr>
                                    </p:animEffect>
                                  </p:childTnLst>
                                </p:cTn>
                              </p:par>
                              <p:par>
                                <p:cTn id="52" presetID="10" presetClass="entr" presetSubtype="0" fill="hold" nodeType="withEffect">
                                  <p:stCondLst>
                                    <p:cond delay="0"/>
                                  </p:stCondLst>
                                  <p:childTnLst>
                                    <p:set>
                                      <p:cBhvr>
                                        <p:cTn id="53" dur="1" fill="hold">
                                          <p:stCondLst>
                                            <p:cond delay="0"/>
                                          </p:stCondLst>
                                        </p:cTn>
                                        <p:tgtEl>
                                          <p:spTgt spid="405"/>
                                        </p:tgtEl>
                                        <p:attrNameLst>
                                          <p:attrName>style.visibility</p:attrName>
                                        </p:attrNameLst>
                                      </p:cBhvr>
                                      <p:to>
                                        <p:strVal val="visible"/>
                                      </p:to>
                                    </p:set>
                                    <p:animEffect transition="in" filter="fade">
                                      <p:cBhvr>
                                        <p:cTn id="54"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4"/>
          <p:cNvSpPr/>
          <p:nvPr/>
        </p:nvSpPr>
        <p:spPr>
          <a:xfrm>
            <a:off x="0" y="-1"/>
            <a:ext cx="12192000" cy="1736616"/>
          </a:xfrm>
          <a:prstGeom prst="rect">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34"/>
          <p:cNvSpPr txBox="1"/>
          <p:nvPr/>
        </p:nvSpPr>
        <p:spPr>
          <a:xfrm>
            <a:off x="722113" y="818147"/>
            <a:ext cx="10747773" cy="646331"/>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None/>
            </a:pPr>
            <a:r>
              <a:rPr lang="en-US" sz="4800" b="1">
                <a:solidFill>
                  <a:schemeClr val="lt1"/>
                </a:solidFill>
                <a:latin typeface="Century Gothic"/>
                <a:ea typeface="Century Gothic"/>
                <a:cs typeface="Century Gothic"/>
                <a:sym typeface="Century Gothic"/>
              </a:rPr>
              <a:t>A few things you’re responsible for:</a:t>
            </a:r>
            <a:endParaRPr sz="4800" b="1">
              <a:solidFill>
                <a:schemeClr val="lt1"/>
              </a:solidFill>
              <a:latin typeface="Century Gothic"/>
              <a:ea typeface="Century Gothic"/>
              <a:cs typeface="Century Gothic"/>
              <a:sym typeface="Century Gothic"/>
            </a:endParaRPr>
          </a:p>
        </p:txBody>
      </p:sp>
      <p:sp>
        <p:nvSpPr>
          <p:cNvPr id="413" name="Google Shape;413;p34"/>
          <p:cNvSpPr txBox="1"/>
          <p:nvPr/>
        </p:nvSpPr>
        <p:spPr>
          <a:xfrm>
            <a:off x="3870386" y="2612288"/>
            <a:ext cx="8321614" cy="36093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Passport and visa fees</a:t>
            </a:r>
            <a:endParaRPr/>
          </a:p>
          <a:p>
            <a:pPr marL="0" marR="0" lvl="0" indent="0" algn="l" rtl="0">
              <a:lnSpc>
                <a:spcPct val="90000"/>
              </a:lnSpc>
              <a:spcBef>
                <a:spcPts val="1000"/>
              </a:spcBef>
              <a:spcAft>
                <a:spcPts val="0"/>
              </a:spcAft>
              <a:buClr>
                <a:schemeClr val="dk1"/>
              </a:buClr>
              <a:buSzPts val="3200"/>
              <a:buFont typeface="Arial"/>
              <a:buNone/>
            </a:pPr>
            <a:r>
              <a:rPr lang="en-US" sz="3200">
                <a:solidFill>
                  <a:schemeClr val="dk1"/>
                </a:solidFill>
                <a:latin typeface="Arial"/>
                <a:ea typeface="Arial"/>
                <a:cs typeface="Arial"/>
                <a:sym typeface="Arial"/>
              </a:rPr>
              <a:t>Checked bag fees</a:t>
            </a:r>
            <a:endParaRPr/>
          </a:p>
          <a:p>
            <a:pPr marL="0" marR="0" lvl="0" indent="0" algn="l" rtl="0">
              <a:lnSpc>
                <a:spcPct val="90000"/>
              </a:lnSpc>
              <a:spcBef>
                <a:spcPts val="1000"/>
              </a:spcBef>
              <a:spcAft>
                <a:spcPts val="0"/>
              </a:spcAft>
              <a:buClr>
                <a:schemeClr val="dk1"/>
              </a:buClr>
              <a:buSzPts val="3200"/>
              <a:buFont typeface="Arial"/>
              <a:buNone/>
            </a:pPr>
            <a:r>
              <a:rPr lang="en-US" sz="3200">
                <a:solidFill>
                  <a:schemeClr val="dk1"/>
                </a:solidFill>
                <a:latin typeface="Arial"/>
                <a:ea typeface="Arial"/>
                <a:cs typeface="Arial"/>
                <a:sym typeface="Arial"/>
              </a:rPr>
              <a:t>Lunches and snacks</a:t>
            </a:r>
            <a:endParaRPr/>
          </a:p>
          <a:p>
            <a:pPr marL="0" marR="0" lvl="0" indent="0" algn="l" rtl="0">
              <a:lnSpc>
                <a:spcPct val="90000"/>
              </a:lnSpc>
              <a:spcBef>
                <a:spcPts val="1000"/>
              </a:spcBef>
              <a:spcAft>
                <a:spcPts val="0"/>
              </a:spcAft>
              <a:buClr>
                <a:schemeClr val="dk1"/>
              </a:buClr>
              <a:buSzPts val="3200"/>
              <a:buFont typeface="Arial"/>
              <a:buNone/>
            </a:pPr>
            <a:r>
              <a:rPr lang="en-US" sz="3200">
                <a:solidFill>
                  <a:schemeClr val="dk1"/>
                </a:solidFill>
                <a:latin typeface="Arial"/>
                <a:ea typeface="Arial"/>
                <a:cs typeface="Arial"/>
                <a:sym typeface="Arial"/>
              </a:rPr>
              <a:t>Spending money</a:t>
            </a:r>
            <a:endParaRPr/>
          </a:p>
          <a:p>
            <a:pPr marL="0" marR="0" lvl="0" indent="0" algn="l" rtl="0">
              <a:lnSpc>
                <a:spcPct val="90000"/>
              </a:lnSpc>
              <a:spcBef>
                <a:spcPts val="1000"/>
              </a:spcBef>
              <a:spcAft>
                <a:spcPts val="0"/>
              </a:spcAft>
              <a:buClr>
                <a:schemeClr val="dk1"/>
              </a:buClr>
              <a:buSzPts val="3200"/>
              <a:buFont typeface="Arial"/>
              <a:buNone/>
            </a:pPr>
            <a:r>
              <a:rPr lang="en-US" sz="3200">
                <a:solidFill>
                  <a:schemeClr val="dk1"/>
                </a:solidFill>
                <a:latin typeface="Arial"/>
                <a:ea typeface="Arial"/>
                <a:cs typeface="Arial"/>
                <a:sym typeface="Arial"/>
              </a:rPr>
              <a:t>Tips</a:t>
            </a:r>
            <a:endParaRPr sz="32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r>
              <a:rPr lang="en-US" sz="3200">
                <a:solidFill>
                  <a:schemeClr val="dk1"/>
                </a:solidFill>
              </a:rPr>
              <a:t>*We’ll have a separate meeting for these things at a later date! </a:t>
            </a:r>
            <a:r>
              <a:rPr lang="en-US" sz="3200">
                <a:solidFill>
                  <a:schemeClr val="dk1"/>
                </a:solidFill>
                <a:latin typeface="Arial"/>
                <a:ea typeface="Arial"/>
                <a:cs typeface="Arial"/>
                <a:sym typeface="Arial"/>
              </a:rPr>
              <a:t> </a:t>
            </a:r>
            <a:endParaRPr sz="3200">
              <a:solidFill>
                <a:schemeClr val="dk1"/>
              </a:solidFill>
              <a:latin typeface="Arial"/>
              <a:ea typeface="Arial"/>
              <a:cs typeface="Arial"/>
              <a:sym typeface="Arial"/>
            </a:endParaRPr>
          </a:p>
        </p:txBody>
      </p:sp>
      <p:pic>
        <p:nvPicPr>
          <p:cNvPr id="414" name="Google Shape;414;p34"/>
          <p:cNvPicPr preferRelativeResize="0"/>
          <p:nvPr/>
        </p:nvPicPr>
        <p:blipFill rotWithShape="1">
          <a:blip r:embed="rId3">
            <a:alphaModFix/>
          </a:blip>
          <a:srcRect/>
          <a:stretch/>
        </p:blipFill>
        <p:spPr>
          <a:xfrm>
            <a:off x="3387661" y="4914385"/>
            <a:ext cx="380444" cy="380444"/>
          </a:xfrm>
          <a:prstGeom prst="rect">
            <a:avLst/>
          </a:prstGeom>
          <a:noFill/>
          <a:ln>
            <a:noFill/>
          </a:ln>
        </p:spPr>
      </p:pic>
      <p:pic>
        <p:nvPicPr>
          <p:cNvPr id="415" name="Google Shape;415;p34"/>
          <p:cNvPicPr preferRelativeResize="0"/>
          <p:nvPr/>
        </p:nvPicPr>
        <p:blipFill rotWithShape="1">
          <a:blip r:embed="rId4">
            <a:alphaModFix/>
          </a:blip>
          <a:srcRect/>
          <a:stretch/>
        </p:blipFill>
        <p:spPr>
          <a:xfrm>
            <a:off x="3365315" y="3774119"/>
            <a:ext cx="409339" cy="409339"/>
          </a:xfrm>
          <a:prstGeom prst="rect">
            <a:avLst/>
          </a:prstGeom>
          <a:noFill/>
          <a:ln>
            <a:noFill/>
          </a:ln>
        </p:spPr>
      </p:pic>
      <p:pic>
        <p:nvPicPr>
          <p:cNvPr id="416" name="Google Shape;416;p34"/>
          <p:cNvPicPr preferRelativeResize="0"/>
          <p:nvPr/>
        </p:nvPicPr>
        <p:blipFill rotWithShape="1">
          <a:blip r:embed="rId5">
            <a:alphaModFix/>
          </a:blip>
          <a:srcRect/>
          <a:stretch/>
        </p:blipFill>
        <p:spPr>
          <a:xfrm>
            <a:off x="3365315" y="3262322"/>
            <a:ext cx="433158" cy="383452"/>
          </a:xfrm>
          <a:prstGeom prst="rect">
            <a:avLst/>
          </a:prstGeom>
          <a:noFill/>
          <a:ln>
            <a:noFill/>
          </a:ln>
        </p:spPr>
      </p:pic>
      <p:pic>
        <p:nvPicPr>
          <p:cNvPr id="417" name="Google Shape;417;p34"/>
          <p:cNvPicPr preferRelativeResize="0"/>
          <p:nvPr/>
        </p:nvPicPr>
        <p:blipFill rotWithShape="1">
          <a:blip r:embed="rId6">
            <a:alphaModFix/>
          </a:blip>
          <a:srcRect/>
          <a:stretch/>
        </p:blipFill>
        <p:spPr>
          <a:xfrm>
            <a:off x="3365315" y="4345958"/>
            <a:ext cx="421245" cy="405927"/>
          </a:xfrm>
          <a:prstGeom prst="rect">
            <a:avLst/>
          </a:prstGeom>
          <a:noFill/>
          <a:ln>
            <a:noFill/>
          </a:ln>
        </p:spPr>
      </p:pic>
      <p:pic>
        <p:nvPicPr>
          <p:cNvPr id="418" name="Google Shape;418;p34"/>
          <p:cNvPicPr preferRelativeResize="0"/>
          <p:nvPr/>
        </p:nvPicPr>
        <p:blipFill rotWithShape="1">
          <a:blip r:embed="rId7">
            <a:alphaModFix/>
          </a:blip>
          <a:srcRect/>
          <a:stretch/>
        </p:blipFill>
        <p:spPr>
          <a:xfrm>
            <a:off x="3375075" y="2666453"/>
            <a:ext cx="405616" cy="418915"/>
          </a:xfrm>
          <a:prstGeom prst="rect">
            <a:avLst/>
          </a:prstGeom>
          <a:noFill/>
          <a:ln>
            <a:noFill/>
          </a:ln>
        </p:spPr>
      </p:pic>
      <p:cxnSp>
        <p:nvCxnSpPr>
          <p:cNvPr id="419" name="Google Shape;419;p34"/>
          <p:cNvCxnSpPr/>
          <p:nvPr/>
        </p:nvCxnSpPr>
        <p:spPr>
          <a:xfrm>
            <a:off x="3798473" y="1550318"/>
            <a:ext cx="4572000" cy="0"/>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par>
                                <p:cTn id="8" presetID="10" presetClass="entr" presetSubtype="0"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Effect transition="in" filter="fade">
                                      <p:cBhvr>
                                        <p:cTn id="10" dur="500"/>
                                        <p:tgtEl>
                                          <p:spTgt spid="414"/>
                                        </p:tgtEl>
                                      </p:cBhvr>
                                    </p:animEffect>
                                  </p:childTnLst>
                                </p:cTn>
                              </p:par>
                              <p:par>
                                <p:cTn id="11" presetID="10" presetClass="entr" presetSubtype="0" fill="hold" nodeType="withEffect">
                                  <p:stCondLst>
                                    <p:cond delay="0"/>
                                  </p:stCondLst>
                                  <p:childTnLst>
                                    <p:set>
                                      <p:cBhvr>
                                        <p:cTn id="12" dur="1" fill="hold">
                                          <p:stCondLst>
                                            <p:cond delay="0"/>
                                          </p:stCondLst>
                                        </p:cTn>
                                        <p:tgtEl>
                                          <p:spTgt spid="415"/>
                                        </p:tgtEl>
                                        <p:attrNameLst>
                                          <p:attrName>style.visibility</p:attrName>
                                        </p:attrNameLst>
                                      </p:cBhvr>
                                      <p:to>
                                        <p:strVal val="visible"/>
                                      </p:to>
                                    </p:set>
                                    <p:animEffect transition="in" filter="fade">
                                      <p:cBhvr>
                                        <p:cTn id="13" dur="500"/>
                                        <p:tgtEl>
                                          <p:spTgt spid="415"/>
                                        </p:tgtEl>
                                      </p:cBhvr>
                                    </p:animEffect>
                                  </p:childTnLst>
                                </p:cTn>
                              </p:par>
                              <p:par>
                                <p:cTn id="14" presetID="10" presetClass="entr" presetSubtype="0" fill="hold" nodeType="withEffect">
                                  <p:stCondLst>
                                    <p:cond delay="0"/>
                                  </p:stCondLst>
                                  <p:childTnLst>
                                    <p:set>
                                      <p:cBhvr>
                                        <p:cTn id="15" dur="1" fill="hold">
                                          <p:stCondLst>
                                            <p:cond delay="0"/>
                                          </p:stCondLst>
                                        </p:cTn>
                                        <p:tgtEl>
                                          <p:spTgt spid="416"/>
                                        </p:tgtEl>
                                        <p:attrNameLst>
                                          <p:attrName>style.visibility</p:attrName>
                                        </p:attrNameLst>
                                      </p:cBhvr>
                                      <p:to>
                                        <p:strVal val="visible"/>
                                      </p:to>
                                    </p:set>
                                    <p:animEffect transition="in" filter="fade">
                                      <p:cBhvr>
                                        <p:cTn id="16" dur="500"/>
                                        <p:tgtEl>
                                          <p:spTgt spid="416"/>
                                        </p:tgtEl>
                                      </p:cBhvr>
                                    </p:animEffect>
                                  </p:childTnLst>
                                </p:cTn>
                              </p:par>
                              <p:par>
                                <p:cTn id="17" presetID="10" presetClass="entr" presetSubtype="0" fill="hold" nodeType="withEffect">
                                  <p:stCondLst>
                                    <p:cond delay="0"/>
                                  </p:stCondLst>
                                  <p:childTnLst>
                                    <p:set>
                                      <p:cBhvr>
                                        <p:cTn id="18" dur="1" fill="hold">
                                          <p:stCondLst>
                                            <p:cond delay="0"/>
                                          </p:stCondLst>
                                        </p:cTn>
                                        <p:tgtEl>
                                          <p:spTgt spid="417"/>
                                        </p:tgtEl>
                                        <p:attrNameLst>
                                          <p:attrName>style.visibility</p:attrName>
                                        </p:attrNameLst>
                                      </p:cBhvr>
                                      <p:to>
                                        <p:strVal val="visible"/>
                                      </p:to>
                                    </p:set>
                                    <p:animEffect transition="in" filter="fade">
                                      <p:cBhvr>
                                        <p:cTn id="19" dur="500"/>
                                        <p:tgtEl>
                                          <p:spTgt spid="417"/>
                                        </p:tgtEl>
                                      </p:cBhvr>
                                    </p:animEffect>
                                  </p:childTnLst>
                                </p:cTn>
                              </p:par>
                              <p:par>
                                <p:cTn id="20" presetID="10" presetClass="entr" presetSubtype="0" fill="hold" nodeType="withEffect">
                                  <p:stCondLst>
                                    <p:cond delay="0"/>
                                  </p:stCondLst>
                                  <p:childTnLst>
                                    <p:set>
                                      <p:cBhvr>
                                        <p:cTn id="21" dur="1" fill="hold">
                                          <p:stCondLst>
                                            <p:cond delay="0"/>
                                          </p:stCondLst>
                                        </p:cTn>
                                        <p:tgtEl>
                                          <p:spTgt spid="418"/>
                                        </p:tgtEl>
                                        <p:attrNameLst>
                                          <p:attrName>style.visibility</p:attrName>
                                        </p:attrNameLst>
                                      </p:cBhvr>
                                      <p:to>
                                        <p:strVal val="visible"/>
                                      </p:to>
                                    </p:set>
                                    <p:animEffect transition="in" filter="fade">
                                      <p:cBhvr>
                                        <p:cTn id="22"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5"/>
          <p:cNvSpPr/>
          <p:nvPr/>
        </p:nvSpPr>
        <p:spPr>
          <a:xfrm>
            <a:off x="0" y="-1"/>
            <a:ext cx="12192000" cy="1736700"/>
          </a:xfrm>
          <a:prstGeom prst="rect">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35"/>
          <p:cNvSpPr txBox="1"/>
          <p:nvPr/>
        </p:nvSpPr>
        <p:spPr>
          <a:xfrm>
            <a:off x="722113" y="818147"/>
            <a:ext cx="107478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None/>
            </a:pPr>
            <a:r>
              <a:rPr lang="en-US" sz="4800" b="1">
                <a:solidFill>
                  <a:schemeClr val="lt1"/>
                </a:solidFill>
                <a:latin typeface="Century Gothic"/>
                <a:ea typeface="Century Gothic"/>
                <a:cs typeface="Century Gothic"/>
                <a:sym typeface="Century Gothic"/>
              </a:rPr>
              <a:t>Making it Happen </a:t>
            </a:r>
            <a:endParaRPr sz="4800" b="1">
              <a:solidFill>
                <a:schemeClr val="lt1"/>
              </a:solidFill>
              <a:latin typeface="Century Gothic"/>
              <a:ea typeface="Century Gothic"/>
              <a:cs typeface="Century Gothic"/>
              <a:sym typeface="Century Gothic"/>
            </a:endParaRPr>
          </a:p>
        </p:txBody>
      </p:sp>
      <p:cxnSp>
        <p:nvCxnSpPr>
          <p:cNvPr id="427" name="Google Shape;427;p35"/>
          <p:cNvCxnSpPr/>
          <p:nvPr/>
        </p:nvCxnSpPr>
        <p:spPr>
          <a:xfrm>
            <a:off x="3798473" y="1550318"/>
            <a:ext cx="4572000" cy="0"/>
          </a:xfrm>
          <a:prstGeom prst="straightConnector1">
            <a:avLst/>
          </a:prstGeom>
          <a:noFill/>
          <a:ln w="19050" cap="flat" cmpd="sng">
            <a:solidFill>
              <a:schemeClr val="lt1"/>
            </a:solidFill>
            <a:prstDash val="solid"/>
            <a:miter lim="800000"/>
            <a:headEnd type="none" w="sm" len="sm"/>
            <a:tailEnd type="none" w="sm" len="sm"/>
          </a:ln>
        </p:spPr>
      </p:cxnSp>
      <p:graphicFrame>
        <p:nvGraphicFramePr>
          <p:cNvPr id="428" name="Google Shape;428;p35"/>
          <p:cNvGraphicFramePr/>
          <p:nvPr/>
        </p:nvGraphicFramePr>
        <p:xfrm>
          <a:off x="812750" y="1736700"/>
          <a:ext cx="3928400" cy="4937760"/>
        </p:xfrm>
        <a:graphic>
          <a:graphicData uri="http://schemas.openxmlformats.org/drawingml/2006/table">
            <a:tbl>
              <a:tblPr bandRow="1">
                <a:noFill/>
                <a:tableStyleId>{9D729692-D566-4C6E-88A1-F4618188A313}</a:tableStyleId>
              </a:tblPr>
              <a:tblGrid>
                <a:gridCol w="1418725">
                  <a:extLst>
                    <a:ext uri="{9D8B030D-6E8A-4147-A177-3AD203B41FA5}">
                      <a16:colId xmlns:a16="http://schemas.microsoft.com/office/drawing/2014/main" val="20000"/>
                    </a:ext>
                  </a:extLst>
                </a:gridCol>
                <a:gridCol w="1217850">
                  <a:extLst>
                    <a:ext uri="{9D8B030D-6E8A-4147-A177-3AD203B41FA5}">
                      <a16:colId xmlns:a16="http://schemas.microsoft.com/office/drawing/2014/main" val="20001"/>
                    </a:ext>
                  </a:extLst>
                </a:gridCol>
                <a:gridCol w="1291825">
                  <a:extLst>
                    <a:ext uri="{9D8B030D-6E8A-4147-A177-3AD203B41FA5}">
                      <a16:colId xmlns:a16="http://schemas.microsoft.com/office/drawing/2014/main" val="20002"/>
                    </a:ext>
                  </a:extLst>
                </a:gridCol>
              </a:tblGrid>
              <a:tr h="292100">
                <a:tc>
                  <a:txBody>
                    <a:bodyPr/>
                    <a:lstStyle/>
                    <a:p>
                      <a:pPr marL="0" lvl="0" indent="0" algn="l" rtl="0">
                        <a:spcBef>
                          <a:spcPts val="0"/>
                        </a:spcBef>
                        <a:spcAft>
                          <a:spcPts val="0"/>
                        </a:spcAft>
                        <a:buNone/>
                      </a:pPr>
                      <a:r>
                        <a:rPr lang="en-US" sz="1800"/>
                        <a:t>September</a:t>
                      </a:r>
                      <a:endParaRPr sz="1800"/>
                    </a:p>
                  </a:txBody>
                  <a:tcPr marL="68575" marR="68575" marT="0" marB="0"/>
                </a:tc>
                <a:tc>
                  <a:txBody>
                    <a:bodyPr/>
                    <a:lstStyle/>
                    <a:p>
                      <a:pPr marL="0" lvl="0" indent="0" algn="l" rtl="0">
                        <a:spcBef>
                          <a:spcPts val="0"/>
                        </a:spcBef>
                        <a:spcAft>
                          <a:spcPts val="0"/>
                        </a:spcAft>
                        <a:buNone/>
                      </a:pPr>
                      <a:r>
                        <a:rPr lang="en-US" sz="1800"/>
                        <a:t>2019</a:t>
                      </a:r>
                      <a:endParaRPr sz="1800"/>
                    </a:p>
                    <a:p>
                      <a:pPr marL="0" lvl="0" indent="0" algn="l" rtl="0">
                        <a:spcBef>
                          <a:spcPts val="0"/>
                        </a:spcBef>
                        <a:spcAft>
                          <a:spcPts val="0"/>
                        </a:spcAft>
                        <a:buNone/>
                      </a:pPr>
                      <a:endParaRPr sz="1800"/>
                    </a:p>
                  </a:txBody>
                  <a:tcPr marL="68575" marR="68575" marT="0" marB="0"/>
                </a:tc>
                <a:tc>
                  <a:txBody>
                    <a:bodyPr/>
                    <a:lstStyle/>
                    <a:p>
                      <a:pPr marL="0" lvl="0" indent="0" algn="l" rtl="0">
                        <a:spcBef>
                          <a:spcPts val="0"/>
                        </a:spcBef>
                        <a:spcAft>
                          <a:spcPts val="0"/>
                        </a:spcAft>
                        <a:buNone/>
                      </a:pPr>
                      <a:r>
                        <a:rPr lang="en-US" sz="1800"/>
                        <a:t>$95 deposit</a:t>
                      </a:r>
                      <a:endParaRPr sz="1800"/>
                    </a:p>
                  </a:txBody>
                  <a:tcPr marL="68575" marR="68575" marT="0" marB="0"/>
                </a:tc>
                <a:extLst>
                  <a:ext uri="{0D108BD9-81ED-4DB2-BD59-A6C34878D82A}">
                    <a16:rowId xmlns:a16="http://schemas.microsoft.com/office/drawing/2014/main" val="10000"/>
                  </a:ext>
                </a:extLst>
              </a:tr>
              <a:tr h="266700">
                <a:tc>
                  <a:txBody>
                    <a:bodyPr/>
                    <a:lstStyle/>
                    <a:p>
                      <a:pPr marL="0" lvl="0" indent="0" algn="l" rtl="0">
                        <a:spcBef>
                          <a:spcPts val="0"/>
                        </a:spcBef>
                        <a:spcAft>
                          <a:spcPts val="0"/>
                        </a:spcAft>
                        <a:buNone/>
                      </a:pPr>
                      <a:r>
                        <a:rPr lang="en-US" sz="1800"/>
                        <a:t>September</a:t>
                      </a:r>
                      <a:endParaRPr sz="1800"/>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2019</a:t>
                      </a:r>
                      <a:endParaRPr sz="1800"/>
                    </a:p>
                  </a:txBody>
                  <a:tcPr marL="68575" marR="68575" marT="0" marB="0"/>
                </a:tc>
                <a:tc>
                  <a:txBody>
                    <a:bodyPr/>
                    <a:lstStyle/>
                    <a:p>
                      <a:pPr marL="0" lvl="0" indent="0" algn="l" rtl="0">
                        <a:spcBef>
                          <a:spcPts val="0"/>
                        </a:spcBef>
                        <a:spcAft>
                          <a:spcPts val="0"/>
                        </a:spcAft>
                        <a:buNone/>
                      </a:pPr>
                      <a:r>
                        <a:rPr lang="en-US" sz="1800"/>
                        <a:t>$170</a:t>
                      </a:r>
                      <a:endParaRPr sz="1800"/>
                    </a:p>
                  </a:txBody>
                  <a:tcPr marL="68575" marR="68575" marT="0" marB="0"/>
                </a:tc>
                <a:extLst>
                  <a:ext uri="{0D108BD9-81ED-4DB2-BD59-A6C34878D82A}">
                    <a16:rowId xmlns:a16="http://schemas.microsoft.com/office/drawing/2014/main" val="10001"/>
                  </a:ext>
                </a:extLst>
              </a:tr>
              <a:tr h="266700">
                <a:tc>
                  <a:txBody>
                    <a:bodyPr/>
                    <a:lstStyle/>
                    <a:p>
                      <a:pPr marL="0" lvl="0" indent="0" algn="l" rtl="0">
                        <a:spcBef>
                          <a:spcPts val="0"/>
                        </a:spcBef>
                        <a:spcAft>
                          <a:spcPts val="0"/>
                        </a:spcAft>
                        <a:buNone/>
                      </a:pPr>
                      <a:r>
                        <a:rPr lang="en-US" sz="1800"/>
                        <a:t>October</a:t>
                      </a:r>
                      <a:endParaRPr sz="1800"/>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2019</a:t>
                      </a:r>
                      <a:endParaRPr sz="1800"/>
                    </a:p>
                  </a:txBody>
                  <a:tcPr marL="68575" marR="68575" marT="0" marB="0"/>
                </a:tc>
                <a:tc>
                  <a:txBody>
                    <a:bodyPr/>
                    <a:lstStyle/>
                    <a:p>
                      <a:pPr marL="0" lvl="0" indent="0" algn="l" rtl="0">
                        <a:spcBef>
                          <a:spcPts val="0"/>
                        </a:spcBef>
                        <a:spcAft>
                          <a:spcPts val="0"/>
                        </a:spcAft>
                        <a:buNone/>
                      </a:pPr>
                      <a:r>
                        <a:rPr lang="en-US" sz="1800"/>
                        <a:t>$170</a:t>
                      </a:r>
                      <a:endParaRPr sz="1800"/>
                    </a:p>
                  </a:txBody>
                  <a:tcPr marL="68575" marR="68575" marT="0" marB="0"/>
                </a:tc>
                <a:extLst>
                  <a:ext uri="{0D108BD9-81ED-4DB2-BD59-A6C34878D82A}">
                    <a16:rowId xmlns:a16="http://schemas.microsoft.com/office/drawing/2014/main" val="10002"/>
                  </a:ext>
                </a:extLst>
              </a:tr>
              <a:tr h="254000">
                <a:tc>
                  <a:txBody>
                    <a:bodyPr/>
                    <a:lstStyle/>
                    <a:p>
                      <a:pPr marL="0" lvl="0" indent="0" algn="l" rtl="0">
                        <a:spcBef>
                          <a:spcPts val="0"/>
                        </a:spcBef>
                        <a:spcAft>
                          <a:spcPts val="0"/>
                        </a:spcAft>
                        <a:buNone/>
                      </a:pPr>
                      <a:r>
                        <a:rPr lang="en-US" sz="1800"/>
                        <a:t>November</a:t>
                      </a:r>
                      <a:endParaRPr sz="1800"/>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2019</a:t>
                      </a:r>
                      <a:endParaRPr sz="1800"/>
                    </a:p>
                  </a:txBody>
                  <a:tcPr marL="68575" marR="68575" marT="0" marB="0"/>
                </a:tc>
                <a:tc>
                  <a:txBody>
                    <a:bodyPr/>
                    <a:lstStyle/>
                    <a:p>
                      <a:pPr marL="0" lvl="0" indent="0" algn="l" rtl="0">
                        <a:spcBef>
                          <a:spcPts val="0"/>
                        </a:spcBef>
                        <a:spcAft>
                          <a:spcPts val="0"/>
                        </a:spcAft>
                        <a:buNone/>
                      </a:pPr>
                      <a:r>
                        <a:rPr lang="en-US" sz="1800"/>
                        <a:t>$170</a:t>
                      </a:r>
                      <a:endParaRPr sz="1800"/>
                    </a:p>
                  </a:txBody>
                  <a:tcPr marL="68575" marR="68575" marT="0" marB="0"/>
                </a:tc>
                <a:extLst>
                  <a:ext uri="{0D108BD9-81ED-4DB2-BD59-A6C34878D82A}">
                    <a16:rowId xmlns:a16="http://schemas.microsoft.com/office/drawing/2014/main" val="10003"/>
                  </a:ext>
                </a:extLst>
              </a:tr>
              <a:tr h="254000">
                <a:tc>
                  <a:txBody>
                    <a:bodyPr/>
                    <a:lstStyle/>
                    <a:p>
                      <a:pPr marL="0" lvl="0" indent="0" algn="l" rtl="0">
                        <a:spcBef>
                          <a:spcPts val="0"/>
                        </a:spcBef>
                        <a:spcAft>
                          <a:spcPts val="0"/>
                        </a:spcAft>
                        <a:buNone/>
                      </a:pPr>
                      <a:r>
                        <a:rPr lang="en-US" sz="1800"/>
                        <a:t>December</a:t>
                      </a:r>
                      <a:endParaRPr sz="1800"/>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2019</a:t>
                      </a:r>
                      <a:endParaRPr sz="1800"/>
                    </a:p>
                  </a:txBody>
                  <a:tcPr marL="68575" marR="68575" marT="0" marB="0"/>
                </a:tc>
                <a:tc>
                  <a:txBody>
                    <a:bodyPr/>
                    <a:lstStyle/>
                    <a:p>
                      <a:pPr marL="0" lvl="0" indent="0" algn="l" rtl="0">
                        <a:spcBef>
                          <a:spcPts val="0"/>
                        </a:spcBef>
                        <a:spcAft>
                          <a:spcPts val="0"/>
                        </a:spcAft>
                        <a:buNone/>
                      </a:pPr>
                      <a:r>
                        <a:rPr lang="en-US" sz="1800"/>
                        <a:t>$170</a:t>
                      </a:r>
                      <a:endParaRPr sz="1800"/>
                    </a:p>
                  </a:txBody>
                  <a:tcPr marL="68575" marR="68575" marT="0" marB="0"/>
                </a:tc>
                <a:extLst>
                  <a:ext uri="{0D108BD9-81ED-4DB2-BD59-A6C34878D82A}">
                    <a16:rowId xmlns:a16="http://schemas.microsoft.com/office/drawing/2014/main" val="10004"/>
                  </a:ext>
                </a:extLst>
              </a:tr>
              <a:tr h="266700">
                <a:tc>
                  <a:txBody>
                    <a:bodyPr/>
                    <a:lstStyle/>
                    <a:p>
                      <a:pPr marL="0" lvl="0" indent="0" algn="l" rtl="0">
                        <a:spcBef>
                          <a:spcPts val="0"/>
                        </a:spcBef>
                        <a:spcAft>
                          <a:spcPts val="0"/>
                        </a:spcAft>
                        <a:buNone/>
                      </a:pPr>
                      <a:r>
                        <a:rPr lang="en-US" sz="1800"/>
                        <a:t>January</a:t>
                      </a:r>
                      <a:endParaRPr sz="1800"/>
                    </a:p>
                  </a:txBody>
                  <a:tcPr marL="68575" marR="68575" marT="0" marB="0"/>
                </a:tc>
                <a:tc>
                  <a:txBody>
                    <a:bodyPr/>
                    <a:lstStyle/>
                    <a:p>
                      <a:pPr marL="0" lvl="0" indent="0" algn="l" rtl="0">
                        <a:spcBef>
                          <a:spcPts val="0"/>
                        </a:spcBef>
                        <a:spcAft>
                          <a:spcPts val="0"/>
                        </a:spcAft>
                        <a:buNone/>
                      </a:pPr>
                      <a:r>
                        <a:rPr lang="en-US" sz="1800"/>
                        <a:t>2020</a:t>
                      </a:r>
                      <a:endParaRPr sz="1800"/>
                    </a:p>
                  </a:txBody>
                  <a:tcPr marL="68575" marR="68575" marT="0" marB="0"/>
                </a:tc>
                <a:tc>
                  <a:txBody>
                    <a:bodyPr/>
                    <a:lstStyle/>
                    <a:p>
                      <a:pPr marL="0" lvl="0" indent="0" algn="l" rtl="0">
                        <a:spcBef>
                          <a:spcPts val="0"/>
                        </a:spcBef>
                        <a:spcAft>
                          <a:spcPts val="0"/>
                        </a:spcAft>
                        <a:buNone/>
                      </a:pPr>
                      <a:r>
                        <a:rPr lang="en-US" sz="1800"/>
                        <a:t>$170</a:t>
                      </a:r>
                      <a:endParaRPr sz="1800"/>
                    </a:p>
                  </a:txBody>
                  <a:tcPr marL="68575" marR="68575" marT="0" marB="0"/>
                </a:tc>
                <a:extLst>
                  <a:ext uri="{0D108BD9-81ED-4DB2-BD59-A6C34878D82A}">
                    <a16:rowId xmlns:a16="http://schemas.microsoft.com/office/drawing/2014/main" val="10005"/>
                  </a:ext>
                </a:extLst>
              </a:tr>
              <a:tr h="266700">
                <a:tc>
                  <a:txBody>
                    <a:bodyPr/>
                    <a:lstStyle/>
                    <a:p>
                      <a:pPr marL="0" lvl="0" indent="0" algn="l" rtl="0">
                        <a:spcBef>
                          <a:spcPts val="0"/>
                        </a:spcBef>
                        <a:spcAft>
                          <a:spcPts val="0"/>
                        </a:spcAft>
                        <a:buNone/>
                      </a:pPr>
                      <a:r>
                        <a:rPr lang="en-US" sz="1800"/>
                        <a:t>February</a:t>
                      </a:r>
                      <a:endParaRPr sz="1800"/>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2020</a:t>
                      </a:r>
                      <a:endParaRPr sz="1800"/>
                    </a:p>
                  </a:txBody>
                  <a:tcPr marL="68575" marR="68575" marT="0" marB="0"/>
                </a:tc>
                <a:tc>
                  <a:txBody>
                    <a:bodyPr/>
                    <a:lstStyle/>
                    <a:p>
                      <a:pPr marL="0" lvl="0" indent="0" algn="l" rtl="0">
                        <a:spcBef>
                          <a:spcPts val="0"/>
                        </a:spcBef>
                        <a:spcAft>
                          <a:spcPts val="0"/>
                        </a:spcAft>
                        <a:buNone/>
                      </a:pPr>
                      <a:r>
                        <a:rPr lang="en-US" sz="1800"/>
                        <a:t>$170</a:t>
                      </a:r>
                      <a:endParaRPr sz="1800"/>
                    </a:p>
                  </a:txBody>
                  <a:tcPr marL="68575" marR="68575" marT="0" marB="0"/>
                </a:tc>
                <a:extLst>
                  <a:ext uri="{0D108BD9-81ED-4DB2-BD59-A6C34878D82A}">
                    <a16:rowId xmlns:a16="http://schemas.microsoft.com/office/drawing/2014/main" val="10006"/>
                  </a:ext>
                </a:extLst>
              </a:tr>
              <a:tr h="266700">
                <a:tc>
                  <a:txBody>
                    <a:bodyPr/>
                    <a:lstStyle/>
                    <a:p>
                      <a:pPr marL="0" lvl="0" indent="0" algn="l" rtl="0">
                        <a:spcBef>
                          <a:spcPts val="0"/>
                        </a:spcBef>
                        <a:spcAft>
                          <a:spcPts val="0"/>
                        </a:spcAft>
                        <a:buNone/>
                      </a:pPr>
                      <a:r>
                        <a:rPr lang="en-US" sz="1800"/>
                        <a:t>March</a:t>
                      </a:r>
                      <a:endParaRPr sz="1800"/>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2020</a:t>
                      </a:r>
                      <a:endParaRPr sz="1800"/>
                    </a:p>
                  </a:txBody>
                  <a:tcPr marL="68575" marR="68575" marT="0" marB="0"/>
                </a:tc>
                <a:tc>
                  <a:txBody>
                    <a:bodyPr/>
                    <a:lstStyle/>
                    <a:p>
                      <a:pPr marL="0" lvl="0" indent="0" algn="l" rtl="0">
                        <a:spcBef>
                          <a:spcPts val="0"/>
                        </a:spcBef>
                        <a:spcAft>
                          <a:spcPts val="0"/>
                        </a:spcAft>
                        <a:buNone/>
                      </a:pPr>
                      <a:r>
                        <a:rPr lang="en-US" sz="1800"/>
                        <a:t>$170</a:t>
                      </a:r>
                      <a:endParaRPr sz="1800"/>
                    </a:p>
                  </a:txBody>
                  <a:tcPr marL="68575" marR="68575" marT="0" marB="0"/>
                </a:tc>
                <a:extLst>
                  <a:ext uri="{0D108BD9-81ED-4DB2-BD59-A6C34878D82A}">
                    <a16:rowId xmlns:a16="http://schemas.microsoft.com/office/drawing/2014/main" val="10007"/>
                  </a:ext>
                </a:extLst>
              </a:tr>
              <a:tr h="254000">
                <a:tc>
                  <a:txBody>
                    <a:bodyPr/>
                    <a:lstStyle/>
                    <a:p>
                      <a:pPr marL="0" lvl="0" indent="0" algn="l" rtl="0">
                        <a:spcBef>
                          <a:spcPts val="0"/>
                        </a:spcBef>
                        <a:spcAft>
                          <a:spcPts val="0"/>
                        </a:spcAft>
                        <a:buNone/>
                      </a:pPr>
                      <a:r>
                        <a:rPr lang="en-US" sz="1800"/>
                        <a:t>April </a:t>
                      </a:r>
                      <a:endParaRPr sz="1800"/>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2020</a:t>
                      </a:r>
                      <a:endParaRPr sz="1800"/>
                    </a:p>
                  </a:txBody>
                  <a:tcPr marL="68575" marR="68575" marT="0" marB="0"/>
                </a:tc>
                <a:tc>
                  <a:txBody>
                    <a:bodyPr/>
                    <a:lstStyle/>
                    <a:p>
                      <a:pPr marL="0" lvl="0" indent="0" algn="l" rtl="0">
                        <a:spcBef>
                          <a:spcPts val="0"/>
                        </a:spcBef>
                        <a:spcAft>
                          <a:spcPts val="0"/>
                        </a:spcAft>
                        <a:buNone/>
                      </a:pPr>
                      <a:r>
                        <a:rPr lang="en-US" sz="1800"/>
                        <a:t>$170</a:t>
                      </a:r>
                      <a:endParaRPr sz="1800"/>
                    </a:p>
                  </a:txBody>
                  <a:tcPr marL="68575" marR="68575" marT="0" marB="0"/>
                </a:tc>
                <a:extLst>
                  <a:ext uri="{0D108BD9-81ED-4DB2-BD59-A6C34878D82A}">
                    <a16:rowId xmlns:a16="http://schemas.microsoft.com/office/drawing/2014/main" val="10008"/>
                  </a:ext>
                </a:extLst>
              </a:tr>
              <a:tr h="266700">
                <a:tc>
                  <a:txBody>
                    <a:bodyPr/>
                    <a:lstStyle/>
                    <a:p>
                      <a:pPr marL="0" lvl="0" indent="0" algn="l" rtl="0">
                        <a:spcBef>
                          <a:spcPts val="0"/>
                        </a:spcBef>
                        <a:spcAft>
                          <a:spcPts val="0"/>
                        </a:spcAft>
                        <a:buNone/>
                      </a:pPr>
                      <a:r>
                        <a:rPr lang="en-US" sz="1800"/>
                        <a:t>May</a:t>
                      </a:r>
                      <a:endParaRPr sz="1800"/>
                    </a:p>
                  </a:txBody>
                  <a:tcPr marL="68575" marR="68575" marT="0" marB="0"/>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2020</a:t>
                      </a:r>
                      <a:endParaRPr sz="1800"/>
                    </a:p>
                  </a:txBody>
                  <a:tcPr marL="68575" marR="6857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tc>
                <a:extLst>
                  <a:ext uri="{0D108BD9-81ED-4DB2-BD59-A6C34878D82A}">
                    <a16:rowId xmlns:a16="http://schemas.microsoft.com/office/drawing/2014/main" val="10009"/>
                  </a:ext>
                </a:extLst>
              </a:tr>
              <a:tr h="266700">
                <a:tc>
                  <a:txBody>
                    <a:bodyPr/>
                    <a:lstStyle/>
                    <a:p>
                      <a:pPr marL="0" lvl="0" indent="0" algn="l" rtl="0">
                        <a:spcBef>
                          <a:spcPts val="0"/>
                        </a:spcBef>
                        <a:spcAft>
                          <a:spcPts val="0"/>
                        </a:spcAft>
                        <a:buNone/>
                      </a:pPr>
                      <a:r>
                        <a:rPr lang="en-US" sz="1800"/>
                        <a:t>June</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tcPr>
                </a:tc>
                <a:extLst>
                  <a:ext uri="{0D108BD9-81ED-4DB2-BD59-A6C34878D82A}">
                    <a16:rowId xmlns:a16="http://schemas.microsoft.com/office/drawing/2014/main" val="10010"/>
                  </a:ext>
                </a:extLst>
              </a:tr>
              <a:tr h="266700">
                <a:tc>
                  <a:txBody>
                    <a:bodyPr/>
                    <a:lstStyle/>
                    <a:p>
                      <a:pPr marL="0" lvl="0" indent="0" algn="l" rtl="0">
                        <a:spcBef>
                          <a:spcPts val="0"/>
                        </a:spcBef>
                        <a:spcAft>
                          <a:spcPts val="0"/>
                        </a:spcAft>
                        <a:buNone/>
                      </a:pPr>
                      <a:r>
                        <a:rPr lang="en-US" sz="1800"/>
                        <a:t>July</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solidFill>
                            <a:schemeClr val="dk1"/>
                          </a:solidFill>
                        </a:rPr>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tcPr>
                </a:tc>
                <a:extLst>
                  <a:ext uri="{0D108BD9-81ED-4DB2-BD59-A6C34878D82A}">
                    <a16:rowId xmlns:a16="http://schemas.microsoft.com/office/drawing/2014/main" val="10011"/>
                  </a:ext>
                </a:extLst>
              </a:tr>
              <a:tr h="266700">
                <a:tc>
                  <a:txBody>
                    <a:bodyPr/>
                    <a:lstStyle/>
                    <a:p>
                      <a:pPr marL="0" lvl="0" indent="0" algn="l" rtl="0">
                        <a:spcBef>
                          <a:spcPts val="0"/>
                        </a:spcBef>
                        <a:spcAft>
                          <a:spcPts val="0"/>
                        </a:spcAft>
                        <a:buNone/>
                      </a:pPr>
                      <a:r>
                        <a:rPr lang="en-US" sz="1800"/>
                        <a:t>August</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solidFill>
                            <a:schemeClr val="dk1"/>
                          </a:solidFill>
                        </a:rPr>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tcPr>
                </a:tc>
                <a:extLst>
                  <a:ext uri="{0D108BD9-81ED-4DB2-BD59-A6C34878D82A}">
                    <a16:rowId xmlns:a16="http://schemas.microsoft.com/office/drawing/2014/main" val="10012"/>
                  </a:ext>
                </a:extLst>
              </a:tr>
              <a:tr h="266700">
                <a:tc>
                  <a:txBody>
                    <a:bodyPr/>
                    <a:lstStyle/>
                    <a:p>
                      <a:pPr marL="0" lvl="0" indent="0" algn="l" rtl="0">
                        <a:spcBef>
                          <a:spcPts val="0"/>
                        </a:spcBef>
                        <a:spcAft>
                          <a:spcPts val="0"/>
                        </a:spcAft>
                        <a:buNone/>
                      </a:pPr>
                      <a:r>
                        <a:rPr lang="en-US" sz="1800"/>
                        <a:t>September</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solidFill>
                            <a:schemeClr val="dk1"/>
                          </a:solidFill>
                        </a:rPr>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tcPr>
                </a:tc>
                <a:extLst>
                  <a:ext uri="{0D108BD9-81ED-4DB2-BD59-A6C34878D82A}">
                    <a16:rowId xmlns:a16="http://schemas.microsoft.com/office/drawing/2014/main" val="10013"/>
                  </a:ext>
                </a:extLst>
              </a:tr>
              <a:tr h="266700">
                <a:tc>
                  <a:txBody>
                    <a:bodyPr/>
                    <a:lstStyle/>
                    <a:p>
                      <a:pPr marL="0" lvl="0" indent="0" algn="l" rtl="0">
                        <a:spcBef>
                          <a:spcPts val="0"/>
                        </a:spcBef>
                        <a:spcAft>
                          <a:spcPts val="0"/>
                        </a:spcAft>
                        <a:buNone/>
                      </a:pPr>
                      <a:r>
                        <a:rPr lang="en-US" sz="1800"/>
                        <a:t>October</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solidFill>
                            <a:schemeClr val="dk1"/>
                          </a:solidFill>
                        </a:rPr>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tcPr>
                </a:tc>
                <a:extLst>
                  <a:ext uri="{0D108BD9-81ED-4DB2-BD59-A6C34878D82A}">
                    <a16:rowId xmlns:a16="http://schemas.microsoft.com/office/drawing/2014/main" val="10014"/>
                  </a:ext>
                </a:extLst>
              </a:tr>
              <a:tr h="266700">
                <a:tc>
                  <a:txBody>
                    <a:bodyPr/>
                    <a:lstStyle/>
                    <a:p>
                      <a:pPr marL="0" lvl="0" indent="0" algn="l" rtl="0">
                        <a:spcBef>
                          <a:spcPts val="0"/>
                        </a:spcBef>
                        <a:spcAft>
                          <a:spcPts val="0"/>
                        </a:spcAft>
                        <a:buNone/>
                      </a:pPr>
                      <a:r>
                        <a:rPr lang="en-US" sz="1800"/>
                        <a:t>November </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tcPr>
                </a:tc>
                <a:extLst>
                  <a:ext uri="{0D108BD9-81ED-4DB2-BD59-A6C34878D82A}">
                    <a16:rowId xmlns:a16="http://schemas.microsoft.com/office/drawing/2014/main" val="10015"/>
                  </a:ext>
                </a:extLst>
              </a:tr>
              <a:tr h="266700">
                <a:tc>
                  <a:txBody>
                    <a:bodyPr/>
                    <a:lstStyle/>
                    <a:p>
                      <a:pPr marL="0" lvl="0" indent="0" algn="l" rtl="0">
                        <a:spcBef>
                          <a:spcPts val="0"/>
                        </a:spcBef>
                        <a:spcAft>
                          <a:spcPts val="0"/>
                        </a:spcAft>
                        <a:buNone/>
                      </a:pPr>
                      <a:r>
                        <a:rPr lang="en-US" sz="1800"/>
                        <a:t>December</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solidFill>
                            <a:schemeClr val="dk1"/>
                          </a:solidFill>
                        </a:rPr>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tcPr>
                </a:tc>
                <a:extLst>
                  <a:ext uri="{0D108BD9-81ED-4DB2-BD59-A6C34878D82A}">
                    <a16:rowId xmlns:a16="http://schemas.microsoft.com/office/drawing/2014/main" val="10016"/>
                  </a:ext>
                </a:extLst>
              </a:tr>
            </a:tbl>
          </a:graphicData>
        </a:graphic>
      </p:graphicFrame>
      <p:graphicFrame>
        <p:nvGraphicFramePr>
          <p:cNvPr id="429" name="Google Shape;429;p35"/>
          <p:cNvGraphicFramePr/>
          <p:nvPr/>
        </p:nvGraphicFramePr>
        <p:xfrm>
          <a:off x="5106350" y="1736700"/>
          <a:ext cx="6126350" cy="2212340"/>
        </p:xfrm>
        <a:graphic>
          <a:graphicData uri="http://schemas.openxmlformats.org/drawingml/2006/table">
            <a:tbl>
              <a:tblPr bandRow="1">
                <a:noFill/>
                <a:tableStyleId>{9D729692-D566-4C6E-88A1-F4618188A313}</a:tableStyleId>
              </a:tblPr>
              <a:tblGrid>
                <a:gridCol w="2197775">
                  <a:extLst>
                    <a:ext uri="{9D8B030D-6E8A-4147-A177-3AD203B41FA5}">
                      <a16:colId xmlns:a16="http://schemas.microsoft.com/office/drawing/2014/main" val="20000"/>
                    </a:ext>
                  </a:extLst>
                </a:gridCol>
                <a:gridCol w="1913975">
                  <a:extLst>
                    <a:ext uri="{9D8B030D-6E8A-4147-A177-3AD203B41FA5}">
                      <a16:colId xmlns:a16="http://schemas.microsoft.com/office/drawing/2014/main" val="20001"/>
                    </a:ext>
                  </a:extLst>
                </a:gridCol>
                <a:gridCol w="2014600">
                  <a:extLst>
                    <a:ext uri="{9D8B030D-6E8A-4147-A177-3AD203B41FA5}">
                      <a16:colId xmlns:a16="http://schemas.microsoft.com/office/drawing/2014/main" val="20002"/>
                    </a:ext>
                  </a:extLst>
                </a:gridCol>
              </a:tblGrid>
              <a:tr h="292100">
                <a:tc>
                  <a:txBody>
                    <a:bodyPr/>
                    <a:lstStyle/>
                    <a:p>
                      <a:pPr marL="0" lvl="0" indent="0" algn="l" rtl="0">
                        <a:spcBef>
                          <a:spcPts val="0"/>
                        </a:spcBef>
                        <a:spcAft>
                          <a:spcPts val="0"/>
                        </a:spcAft>
                        <a:buNone/>
                      </a:pPr>
                      <a:r>
                        <a:rPr lang="en-US" sz="1800"/>
                        <a:t>January</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6700">
                <a:tc>
                  <a:txBody>
                    <a:bodyPr/>
                    <a:lstStyle/>
                    <a:p>
                      <a:pPr marL="0" lvl="0" indent="0" algn="l" rtl="0">
                        <a:spcBef>
                          <a:spcPts val="0"/>
                        </a:spcBef>
                        <a:spcAft>
                          <a:spcPts val="0"/>
                        </a:spcAft>
                        <a:buNone/>
                      </a:pPr>
                      <a:r>
                        <a:rPr lang="en-US" sz="1800"/>
                        <a:t>February</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solidFill>
                            <a:schemeClr val="dk1"/>
                          </a:solidFill>
                        </a:rPr>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66700">
                <a:tc>
                  <a:txBody>
                    <a:bodyPr/>
                    <a:lstStyle/>
                    <a:p>
                      <a:pPr marL="0" lvl="0" indent="0" algn="l" rtl="0">
                        <a:spcBef>
                          <a:spcPts val="0"/>
                        </a:spcBef>
                        <a:spcAft>
                          <a:spcPts val="0"/>
                        </a:spcAft>
                        <a:buNone/>
                      </a:pPr>
                      <a:r>
                        <a:rPr lang="en-US" sz="1800"/>
                        <a:t>March</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solidFill>
                            <a:schemeClr val="dk1"/>
                          </a:solidFill>
                        </a:rPr>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4000">
                <a:tc>
                  <a:txBody>
                    <a:bodyPr/>
                    <a:lstStyle/>
                    <a:p>
                      <a:pPr marL="0" lvl="0" indent="0" algn="l" rtl="0">
                        <a:spcBef>
                          <a:spcPts val="0"/>
                        </a:spcBef>
                        <a:spcAft>
                          <a:spcPts val="0"/>
                        </a:spcAft>
                        <a:buNone/>
                      </a:pPr>
                      <a:r>
                        <a:rPr lang="en-US" sz="1800"/>
                        <a:t>April </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solidFill>
                            <a:schemeClr val="dk1"/>
                          </a:solidFill>
                        </a:rPr>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4000">
                <a:tc>
                  <a:txBody>
                    <a:bodyPr/>
                    <a:lstStyle/>
                    <a:p>
                      <a:pPr marL="0" lvl="0" indent="0" algn="l" rtl="0">
                        <a:spcBef>
                          <a:spcPts val="0"/>
                        </a:spcBef>
                        <a:spcAft>
                          <a:spcPts val="0"/>
                        </a:spcAft>
                        <a:buNone/>
                      </a:pPr>
                      <a:r>
                        <a:rPr lang="en-US" sz="1800"/>
                        <a:t>May</a:t>
                      </a:r>
                      <a:endParaRPr sz="1800"/>
                    </a:p>
                  </a:txBody>
                  <a:tcPr marL="68575" marR="6857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800">
                          <a:solidFill>
                            <a:schemeClr val="dk1"/>
                          </a:solidFill>
                        </a:rPr>
                        <a:t>2020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t>$170</a:t>
                      </a:r>
                      <a:endParaRPr sz="1800"/>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66700">
                <a:tc gridSpan="2">
                  <a:txBody>
                    <a:bodyPr/>
                    <a:lstStyle/>
                    <a:p>
                      <a:pPr marL="0" lvl="0" indent="0" algn="l" rtl="0">
                        <a:spcBef>
                          <a:spcPts val="0"/>
                        </a:spcBef>
                        <a:spcAft>
                          <a:spcPts val="0"/>
                        </a:spcAft>
                        <a:buNone/>
                      </a:pPr>
                      <a:r>
                        <a:rPr lang="en-US" sz="1800" b="1"/>
                        <a:t>Total Student Cost</a:t>
                      </a:r>
                      <a:endParaRPr sz="1800" b="1"/>
                    </a:p>
                  </a:txBody>
                  <a:tcPr marL="68575" marR="68575" marT="0" marB="0"/>
                </a:tc>
                <a:tc hMerge="1">
                  <a:txBody>
                    <a:bodyPr/>
                    <a:lstStyle/>
                    <a:p>
                      <a:endParaRPr lang="en-US"/>
                    </a:p>
                  </a:txBody>
                  <a:tcPr/>
                </a:tc>
                <a:tc>
                  <a:txBody>
                    <a:bodyPr/>
                    <a:lstStyle/>
                    <a:p>
                      <a:pPr marL="0" lvl="0" indent="0" algn="l" rtl="0">
                        <a:spcBef>
                          <a:spcPts val="0"/>
                        </a:spcBef>
                        <a:spcAft>
                          <a:spcPts val="0"/>
                        </a:spcAft>
                        <a:buNone/>
                      </a:pPr>
                      <a:r>
                        <a:rPr lang="en-US" sz="1800" b="1"/>
                        <a:t>$3,660</a:t>
                      </a:r>
                      <a:endParaRPr sz="1800" b="1"/>
                    </a:p>
                  </a:txBody>
                  <a:tcPr marL="68575" marR="68575" marT="0" marB="0">
                    <a:lnT w="6350" cap="flat" cmpd="sng">
                      <a:solidFill>
                        <a:srgbClr val="000000"/>
                      </a:solidFill>
                      <a:prstDash val="solid"/>
                      <a:round/>
                      <a:headEnd type="none" w="sm" len="sm"/>
                      <a:tailEnd type="none" w="sm" len="sm"/>
                    </a:lnT>
                  </a:tcPr>
                </a:tc>
                <a:extLst>
                  <a:ext uri="{0D108BD9-81ED-4DB2-BD59-A6C34878D82A}">
                    <a16:rowId xmlns:a16="http://schemas.microsoft.com/office/drawing/2014/main" val="10005"/>
                  </a:ext>
                </a:extLst>
              </a:tr>
              <a:tr h="266700">
                <a:tc gridSpan="2">
                  <a:txBody>
                    <a:bodyPr/>
                    <a:lstStyle/>
                    <a:p>
                      <a:pPr marL="0" lvl="0" indent="0" algn="l" rtl="0">
                        <a:spcBef>
                          <a:spcPts val="0"/>
                        </a:spcBef>
                        <a:spcAft>
                          <a:spcPts val="0"/>
                        </a:spcAft>
                        <a:buNone/>
                      </a:pPr>
                      <a:r>
                        <a:rPr lang="en-US" sz="1800" b="1"/>
                        <a:t>Total Adult Cost </a:t>
                      </a:r>
                      <a:endParaRPr sz="1800" b="1"/>
                    </a:p>
                  </a:txBody>
                  <a:tcPr marL="68575" marR="68575" marT="0" marB="0"/>
                </a:tc>
                <a:tc hMerge="1">
                  <a:txBody>
                    <a:bodyPr/>
                    <a:lstStyle/>
                    <a:p>
                      <a:endParaRPr lang="en-US"/>
                    </a:p>
                  </a:txBody>
                  <a:tcPr/>
                </a:tc>
                <a:tc>
                  <a:txBody>
                    <a:bodyPr/>
                    <a:lstStyle/>
                    <a:p>
                      <a:pPr marL="0" lvl="0" indent="0" algn="l" rtl="0">
                        <a:spcBef>
                          <a:spcPts val="0"/>
                        </a:spcBef>
                        <a:spcAft>
                          <a:spcPts val="0"/>
                        </a:spcAft>
                        <a:buNone/>
                      </a:pPr>
                      <a:r>
                        <a:rPr lang="en-US" sz="1800" b="1"/>
                        <a:t>$4,110 or</a:t>
                      </a:r>
                      <a:endParaRPr sz="1800" b="1"/>
                    </a:p>
                    <a:p>
                      <a:pPr marL="0" lvl="0" indent="0" algn="l" rtl="0">
                        <a:spcBef>
                          <a:spcPts val="0"/>
                        </a:spcBef>
                        <a:spcAft>
                          <a:spcPts val="0"/>
                        </a:spcAft>
                        <a:buNone/>
                      </a:pPr>
                      <a:r>
                        <a:rPr lang="en-US" sz="1800" b="1"/>
                        <a:t>$195/Mo</a:t>
                      </a:r>
                      <a:endParaRPr sz="1800" b="1"/>
                    </a:p>
                  </a:txBody>
                  <a:tcPr marL="68575" marR="6857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4"/>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7"/>
          <p:cNvSpPr/>
          <p:nvPr/>
        </p:nvSpPr>
        <p:spPr>
          <a:xfrm>
            <a:off x="0" y="-1"/>
            <a:ext cx="12192000" cy="1736700"/>
          </a:xfrm>
          <a:prstGeom prst="rect">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37"/>
          <p:cNvSpPr txBox="1"/>
          <p:nvPr/>
        </p:nvSpPr>
        <p:spPr>
          <a:xfrm>
            <a:off x="722113" y="818147"/>
            <a:ext cx="10747800" cy="742200"/>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None/>
            </a:pPr>
            <a:r>
              <a:rPr lang="en-US" sz="5400" b="1">
                <a:solidFill>
                  <a:schemeClr val="lt1"/>
                </a:solidFill>
                <a:latin typeface="Century Gothic"/>
                <a:ea typeface="Century Gothic"/>
                <a:cs typeface="Century Gothic"/>
                <a:sym typeface="Century Gothic"/>
              </a:rPr>
              <a:t>Why EF? </a:t>
            </a:r>
            <a:endParaRPr sz="5400" b="1">
              <a:solidFill>
                <a:schemeClr val="lt1"/>
              </a:solidFill>
              <a:latin typeface="Century Gothic"/>
              <a:ea typeface="Century Gothic"/>
              <a:cs typeface="Century Gothic"/>
              <a:sym typeface="Century Gothic"/>
            </a:endParaRPr>
          </a:p>
        </p:txBody>
      </p:sp>
      <p:cxnSp>
        <p:nvCxnSpPr>
          <p:cNvPr id="442" name="Google Shape;442;p37"/>
          <p:cNvCxnSpPr/>
          <p:nvPr/>
        </p:nvCxnSpPr>
        <p:spPr>
          <a:xfrm>
            <a:off x="3798473" y="1550318"/>
            <a:ext cx="4572000" cy="0"/>
          </a:xfrm>
          <a:prstGeom prst="straightConnector1">
            <a:avLst/>
          </a:prstGeom>
          <a:noFill/>
          <a:ln w="19050" cap="flat" cmpd="sng">
            <a:solidFill>
              <a:schemeClr val="lt1"/>
            </a:solidFill>
            <a:prstDash val="solid"/>
            <a:miter lim="800000"/>
            <a:headEnd type="none" w="sm" len="sm"/>
            <a:tailEnd type="none" w="sm" len="sm"/>
          </a:ln>
        </p:spPr>
      </p:cxnSp>
      <p:sp>
        <p:nvSpPr>
          <p:cNvPr id="443" name="Google Shape;443;p37"/>
          <p:cNvSpPr txBox="1"/>
          <p:nvPr/>
        </p:nvSpPr>
        <p:spPr>
          <a:xfrm>
            <a:off x="7254175" y="1782875"/>
            <a:ext cx="4896000" cy="295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chemeClr val="dk1"/>
                </a:solidFill>
              </a:rPr>
              <a:t>Estimated Total to do the same trip on your own: $5,005.50</a:t>
            </a:r>
            <a:endParaRPr sz="3000">
              <a:solidFill>
                <a:schemeClr val="dk1"/>
              </a:solidFill>
            </a:endParaRPr>
          </a:p>
          <a:p>
            <a:pPr marL="0" lvl="0" indent="0" algn="ctr" rtl="0">
              <a:spcBef>
                <a:spcPts val="0"/>
              </a:spcBef>
              <a:spcAft>
                <a:spcPts val="0"/>
              </a:spcAft>
              <a:buNone/>
            </a:pPr>
            <a:endParaRPr sz="3000">
              <a:solidFill>
                <a:schemeClr val="dk1"/>
              </a:solidFill>
            </a:endParaRPr>
          </a:p>
          <a:p>
            <a:pPr marL="0" lvl="0" indent="0" algn="ctr" rtl="0">
              <a:spcBef>
                <a:spcPts val="0"/>
              </a:spcBef>
              <a:spcAft>
                <a:spcPts val="0"/>
              </a:spcAft>
              <a:buNone/>
            </a:pPr>
            <a:r>
              <a:rPr lang="en-US" sz="3000">
                <a:solidFill>
                  <a:schemeClr val="dk1"/>
                </a:solidFill>
              </a:rPr>
              <a:t>EF Student Program Price: $3,660</a:t>
            </a:r>
            <a:endParaRPr sz="3000"/>
          </a:p>
        </p:txBody>
      </p:sp>
      <p:sp>
        <p:nvSpPr>
          <p:cNvPr id="444" name="Google Shape;444;p37"/>
          <p:cNvSpPr txBox="1"/>
          <p:nvPr/>
        </p:nvSpPr>
        <p:spPr>
          <a:xfrm>
            <a:off x="0" y="1782875"/>
            <a:ext cx="7348500" cy="5075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2000"/>
              <a:t>Roundtrip Flight $1,500 </a:t>
            </a:r>
            <a:endParaRPr sz="2000"/>
          </a:p>
          <a:p>
            <a:pPr marL="457200" lvl="0" indent="-355600" algn="l" rtl="0">
              <a:spcBef>
                <a:spcPts val="0"/>
              </a:spcBef>
              <a:spcAft>
                <a:spcPts val="0"/>
              </a:spcAft>
              <a:buSzPts val="2000"/>
              <a:buChar char="●"/>
            </a:pPr>
            <a:r>
              <a:rPr lang="en-US" sz="2000"/>
              <a:t>Hotel $700 for 7 nights (Cheapest)</a:t>
            </a:r>
            <a:endParaRPr sz="2000"/>
          </a:p>
          <a:p>
            <a:pPr marL="457200" lvl="0" indent="-355600" algn="l" rtl="0">
              <a:spcBef>
                <a:spcPts val="0"/>
              </a:spcBef>
              <a:spcAft>
                <a:spcPts val="0"/>
              </a:spcAft>
              <a:buSzPts val="2000"/>
              <a:buChar char="●"/>
            </a:pPr>
            <a:r>
              <a:rPr lang="en-US" sz="2000"/>
              <a:t>Food (3 meals/day for 7 days) $300</a:t>
            </a:r>
            <a:endParaRPr sz="2000"/>
          </a:p>
          <a:p>
            <a:pPr marL="457200" lvl="0" indent="-355600" algn="l" rtl="0">
              <a:spcBef>
                <a:spcPts val="0"/>
              </a:spcBef>
              <a:spcAft>
                <a:spcPts val="0"/>
              </a:spcAft>
              <a:buSzPts val="2000"/>
              <a:buChar char="●"/>
            </a:pPr>
            <a:r>
              <a:rPr lang="en-US" sz="2000">
                <a:solidFill>
                  <a:schemeClr val="dk1"/>
                </a:solidFill>
              </a:rPr>
              <a:t>Private Driver to/from Excursions/Hotels $1,330</a:t>
            </a:r>
            <a:endParaRPr sz="2000"/>
          </a:p>
          <a:p>
            <a:pPr marL="914400" lvl="1" indent="-355600" algn="l" rtl="0">
              <a:spcBef>
                <a:spcPts val="0"/>
              </a:spcBef>
              <a:spcAft>
                <a:spcPts val="0"/>
              </a:spcAft>
              <a:buSzPts val="2000"/>
              <a:buChar char="○"/>
            </a:pPr>
            <a:r>
              <a:rPr lang="en-US" sz="2000"/>
              <a:t>Flight to Cusco (Machu Picchu) $300</a:t>
            </a:r>
            <a:endParaRPr sz="2000"/>
          </a:p>
          <a:p>
            <a:pPr marL="914400" lvl="1" indent="-355600" algn="l" rtl="0">
              <a:spcBef>
                <a:spcPts val="0"/>
              </a:spcBef>
              <a:spcAft>
                <a:spcPts val="0"/>
              </a:spcAft>
              <a:buSzPts val="2000"/>
              <a:buChar char="○"/>
            </a:pPr>
            <a:r>
              <a:rPr lang="en-US" sz="2000"/>
              <a:t>Train to Ollantaytambo from Cusco: $56</a:t>
            </a:r>
            <a:endParaRPr sz="2000"/>
          </a:p>
          <a:p>
            <a:pPr marL="914400" lvl="1" indent="-355600" algn="l" rtl="0">
              <a:spcBef>
                <a:spcPts val="0"/>
              </a:spcBef>
              <a:spcAft>
                <a:spcPts val="0"/>
              </a:spcAft>
              <a:buSzPts val="2000"/>
              <a:buChar char="○"/>
            </a:pPr>
            <a:r>
              <a:rPr lang="en-US" sz="2000"/>
              <a:t>Flight to Lima from Cusco $132</a:t>
            </a:r>
            <a:endParaRPr sz="2000"/>
          </a:p>
          <a:p>
            <a:pPr marL="914400" lvl="1" indent="-355600" algn="l" rtl="0">
              <a:spcBef>
                <a:spcPts val="0"/>
              </a:spcBef>
              <a:spcAft>
                <a:spcPts val="0"/>
              </a:spcAft>
              <a:buSzPts val="2000"/>
              <a:buChar char="○"/>
            </a:pPr>
            <a:r>
              <a:rPr lang="en-US" sz="2000"/>
              <a:t>Train from Ollantaytambo to Aguas Calientes: $56</a:t>
            </a:r>
            <a:endParaRPr sz="2000"/>
          </a:p>
          <a:p>
            <a:pPr marL="914400" lvl="1" indent="-355600" algn="l" rtl="0">
              <a:spcBef>
                <a:spcPts val="0"/>
              </a:spcBef>
              <a:spcAft>
                <a:spcPts val="0"/>
              </a:spcAft>
              <a:buSzPts val="2000"/>
              <a:buChar char="○"/>
            </a:pPr>
            <a:r>
              <a:rPr lang="en-US" sz="2000"/>
              <a:t>Transportation from Pisac to Cusco and back: $20</a:t>
            </a:r>
            <a:endParaRPr sz="2000"/>
          </a:p>
          <a:p>
            <a:pPr marL="457200" lvl="0" indent="-355600" algn="l" rtl="0">
              <a:spcBef>
                <a:spcPts val="0"/>
              </a:spcBef>
              <a:spcAft>
                <a:spcPts val="0"/>
              </a:spcAft>
              <a:buClr>
                <a:schemeClr val="dk1"/>
              </a:buClr>
              <a:buSzPts val="2000"/>
              <a:buChar char="●"/>
            </a:pPr>
            <a:r>
              <a:rPr lang="en-US" sz="2000">
                <a:solidFill>
                  <a:schemeClr val="dk1"/>
                </a:solidFill>
              </a:rPr>
              <a:t>Machu Picchu Entrance Fee/Tour $120</a:t>
            </a:r>
            <a:endParaRPr sz="2000"/>
          </a:p>
          <a:p>
            <a:pPr marL="457200" lvl="0" indent="-355600" algn="l" rtl="0">
              <a:spcBef>
                <a:spcPts val="0"/>
              </a:spcBef>
              <a:spcAft>
                <a:spcPts val="0"/>
              </a:spcAft>
              <a:buSzPts val="2000"/>
              <a:buChar char="●"/>
            </a:pPr>
            <a:r>
              <a:rPr lang="en-US" sz="2000"/>
              <a:t>Guided Sacsayhuaman Fortress tour: $120</a:t>
            </a:r>
            <a:endParaRPr sz="2000"/>
          </a:p>
          <a:p>
            <a:pPr marL="457200" lvl="0" indent="-355600" algn="l" rtl="0">
              <a:spcBef>
                <a:spcPts val="0"/>
              </a:spcBef>
              <a:spcAft>
                <a:spcPts val="0"/>
              </a:spcAft>
              <a:buSzPts val="2000"/>
              <a:buChar char="●"/>
            </a:pPr>
            <a:r>
              <a:rPr lang="en-US" sz="2000"/>
              <a:t>Guided Korikancha Temple tour price: $120</a:t>
            </a:r>
            <a:endParaRPr sz="2000"/>
          </a:p>
          <a:p>
            <a:pPr marL="457200" lvl="0" indent="-355600" algn="l" rtl="0">
              <a:spcBef>
                <a:spcPts val="0"/>
              </a:spcBef>
              <a:spcAft>
                <a:spcPts val="0"/>
              </a:spcAft>
              <a:buSzPts val="2000"/>
              <a:buChar char="●"/>
            </a:pPr>
            <a:r>
              <a:rPr lang="en-US" sz="2000"/>
              <a:t>Guided San Francisco Monastery Tour: $120</a:t>
            </a:r>
            <a:endParaRPr sz="2000"/>
          </a:p>
          <a:p>
            <a:pPr marL="457200" lvl="0" indent="-355600" algn="l" rtl="0">
              <a:spcBef>
                <a:spcPts val="0"/>
              </a:spcBef>
              <a:spcAft>
                <a:spcPts val="0"/>
              </a:spcAft>
              <a:buSzPts val="2000"/>
              <a:buChar char="●"/>
            </a:pPr>
            <a:r>
              <a:rPr lang="en-US" sz="2000">
                <a:solidFill>
                  <a:schemeClr val="dk1"/>
                </a:solidFill>
              </a:rPr>
              <a:t>Guided Tour of Lima $120</a:t>
            </a:r>
            <a:endParaRPr sz="2000"/>
          </a:p>
          <a:p>
            <a:pPr marL="457200" lvl="0" indent="-355600" algn="l" rtl="0">
              <a:spcBef>
                <a:spcPts val="0"/>
              </a:spcBef>
              <a:spcAft>
                <a:spcPts val="0"/>
              </a:spcAft>
              <a:buSzPts val="2000"/>
              <a:buChar char="●"/>
            </a:pPr>
            <a:r>
              <a:rPr lang="en-US" sz="2000"/>
              <a:t>Larco Herrera Museum price $11.50</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8"/>
          <p:cNvSpPr/>
          <p:nvPr/>
        </p:nvSpPr>
        <p:spPr>
          <a:xfrm>
            <a:off x="0" y="-1"/>
            <a:ext cx="12192000" cy="1825625"/>
          </a:xfrm>
          <a:prstGeom prst="rect">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Font typeface="Century Gothic"/>
              <a:buNone/>
            </a:pPr>
            <a:r>
              <a:rPr lang="en-US" sz="5400" b="1">
                <a:solidFill>
                  <a:schemeClr val="lt1"/>
                </a:solidFill>
                <a:latin typeface="Century Gothic"/>
                <a:ea typeface="Century Gothic"/>
                <a:cs typeface="Century Gothic"/>
                <a:sym typeface="Century Gothic"/>
              </a:rPr>
              <a:t>Have Questions?  Who to call: </a:t>
            </a:r>
            <a:br>
              <a:rPr lang="en-US" sz="5400" b="1">
                <a:solidFill>
                  <a:schemeClr val="lt1"/>
                </a:solidFill>
                <a:latin typeface="Century Gothic"/>
                <a:ea typeface="Century Gothic"/>
                <a:cs typeface="Century Gothic"/>
                <a:sym typeface="Century Gothic"/>
              </a:rPr>
            </a:br>
            <a:r>
              <a:rPr lang="en-US" sz="5400" b="1">
                <a:solidFill>
                  <a:schemeClr val="lt1"/>
                </a:solidFill>
                <a:latin typeface="Century Gothic"/>
                <a:ea typeface="Century Gothic"/>
                <a:cs typeface="Century Gothic"/>
                <a:sym typeface="Century Gothic"/>
              </a:rPr>
              <a:t>800-665-5364</a:t>
            </a:r>
            <a:endParaRPr sz="5400" b="1">
              <a:solidFill>
                <a:schemeClr val="lt1"/>
              </a:solidFill>
              <a:latin typeface="Century Gothic"/>
              <a:ea typeface="Century Gothic"/>
              <a:cs typeface="Century Gothic"/>
              <a:sym typeface="Century Gothic"/>
            </a:endParaRPr>
          </a:p>
        </p:txBody>
      </p:sp>
      <p:sp>
        <p:nvSpPr>
          <p:cNvPr id="451" name="Google Shape;451;p38"/>
          <p:cNvSpPr txBox="1">
            <a:spLocks noGrp="1"/>
          </p:cNvSpPr>
          <p:nvPr>
            <p:ph type="body" idx="1"/>
          </p:nvPr>
        </p:nvSpPr>
        <p:spPr>
          <a:xfrm>
            <a:off x="856911" y="1825624"/>
            <a:ext cx="10515600" cy="494611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a:latin typeface="Arial"/>
                <a:ea typeface="Arial"/>
                <a:cs typeface="Arial"/>
                <a:sym typeface="Arial"/>
              </a:rPr>
              <a:t>From now through the tour our trusty Traveler Support Team are your go-to people!</a:t>
            </a:r>
            <a:endParaRPr/>
          </a:p>
          <a:p>
            <a:pPr marL="0" lvl="0" indent="0" algn="ctr" rtl="0">
              <a:lnSpc>
                <a:spcPct val="90000"/>
              </a:lnSpc>
              <a:spcBef>
                <a:spcPts val="1000"/>
              </a:spcBef>
              <a:spcAft>
                <a:spcPts val="0"/>
              </a:spcAft>
              <a:buClr>
                <a:schemeClr val="dk1"/>
              </a:buClr>
              <a:buSzPts val="2800"/>
              <a:buNone/>
            </a:pPr>
            <a:r>
              <a:rPr lang="en-US" b="1">
                <a:latin typeface="Arial"/>
                <a:ea typeface="Arial"/>
                <a:cs typeface="Arial"/>
                <a:sym typeface="Arial"/>
              </a:rPr>
              <a:t>What can they help with?</a:t>
            </a:r>
            <a:endParaRPr/>
          </a:p>
          <a:p>
            <a:pPr marL="228600" lvl="0" indent="-228600" algn="ctr" rtl="0">
              <a:lnSpc>
                <a:spcPct val="90000"/>
              </a:lnSpc>
              <a:spcBef>
                <a:spcPts val="1000"/>
              </a:spcBef>
              <a:spcAft>
                <a:spcPts val="0"/>
              </a:spcAft>
              <a:buClr>
                <a:schemeClr val="dk1"/>
              </a:buClr>
              <a:buSzPts val="2800"/>
              <a:buChar char="•"/>
            </a:pPr>
            <a:r>
              <a:rPr lang="en-US">
                <a:latin typeface="Arial"/>
                <a:ea typeface="Arial"/>
                <a:cs typeface="Arial"/>
                <a:sym typeface="Arial"/>
              </a:rPr>
              <a:t>Trip Payments</a:t>
            </a:r>
            <a:endParaRPr/>
          </a:p>
          <a:p>
            <a:pPr marL="228600" lvl="0" indent="-228600" algn="ctr" rtl="0">
              <a:lnSpc>
                <a:spcPct val="90000"/>
              </a:lnSpc>
              <a:spcBef>
                <a:spcPts val="1000"/>
              </a:spcBef>
              <a:spcAft>
                <a:spcPts val="0"/>
              </a:spcAft>
              <a:buClr>
                <a:schemeClr val="dk1"/>
              </a:buClr>
              <a:buSzPts val="2800"/>
              <a:buChar char="•"/>
            </a:pPr>
            <a:r>
              <a:rPr lang="en-US">
                <a:latin typeface="Arial"/>
                <a:ea typeface="Arial"/>
                <a:cs typeface="Arial"/>
                <a:sym typeface="Arial"/>
              </a:rPr>
              <a:t>Insurance Coverage</a:t>
            </a:r>
            <a:endParaRPr/>
          </a:p>
          <a:p>
            <a:pPr marL="228600" lvl="0" indent="-228600" algn="ctr" rtl="0">
              <a:lnSpc>
                <a:spcPct val="90000"/>
              </a:lnSpc>
              <a:spcBef>
                <a:spcPts val="1000"/>
              </a:spcBef>
              <a:spcAft>
                <a:spcPts val="0"/>
              </a:spcAft>
              <a:buClr>
                <a:schemeClr val="dk1"/>
              </a:buClr>
              <a:buSzPts val="2800"/>
              <a:buChar char="•"/>
            </a:pPr>
            <a:r>
              <a:rPr lang="en-US">
                <a:latin typeface="Arial"/>
                <a:ea typeface="Arial"/>
                <a:cs typeface="Arial"/>
                <a:sym typeface="Arial"/>
              </a:rPr>
              <a:t>Tour Activity Questions</a:t>
            </a:r>
            <a:endParaRPr/>
          </a:p>
          <a:p>
            <a:pPr marL="228600" lvl="0" indent="-228600" algn="ctr" rtl="0">
              <a:lnSpc>
                <a:spcPct val="90000"/>
              </a:lnSpc>
              <a:spcBef>
                <a:spcPts val="1000"/>
              </a:spcBef>
              <a:spcAft>
                <a:spcPts val="0"/>
              </a:spcAft>
              <a:buClr>
                <a:schemeClr val="dk1"/>
              </a:buClr>
              <a:buSzPts val="2800"/>
              <a:buChar char="•"/>
            </a:pPr>
            <a:r>
              <a:rPr lang="en-US">
                <a:latin typeface="Arial"/>
                <a:ea typeface="Arial"/>
                <a:cs typeface="Arial"/>
                <a:sym typeface="Arial"/>
              </a:rPr>
              <a:t>Account Questions</a:t>
            </a:r>
            <a:endParaRPr/>
          </a:p>
          <a:p>
            <a:pPr marL="228600" lvl="0" indent="-228600" algn="ctr" rtl="0">
              <a:lnSpc>
                <a:spcPct val="90000"/>
              </a:lnSpc>
              <a:spcBef>
                <a:spcPts val="1000"/>
              </a:spcBef>
              <a:spcAft>
                <a:spcPts val="0"/>
              </a:spcAft>
              <a:buClr>
                <a:schemeClr val="dk1"/>
              </a:buClr>
              <a:buSzPts val="2800"/>
              <a:buChar char="•"/>
            </a:pPr>
            <a:r>
              <a:rPr lang="en-US">
                <a:latin typeface="Arial"/>
                <a:ea typeface="Arial"/>
                <a:cs typeface="Arial"/>
                <a:sym typeface="Arial"/>
              </a:rPr>
              <a:t>Enrolling your child on the trip</a:t>
            </a:r>
            <a:endParaRPr/>
          </a:p>
          <a:p>
            <a:pPr marL="0" lvl="0" indent="0" algn="ctr" rtl="0">
              <a:lnSpc>
                <a:spcPct val="90000"/>
              </a:lnSpc>
              <a:spcBef>
                <a:spcPts val="1000"/>
              </a:spcBef>
              <a:spcAft>
                <a:spcPts val="0"/>
              </a:spcAft>
              <a:buClr>
                <a:schemeClr val="dk1"/>
              </a:buClr>
              <a:buSzPts val="2800"/>
              <a:buNone/>
            </a:pPr>
            <a:r>
              <a:rPr lang="en-US">
                <a:latin typeface="Arial"/>
                <a:ea typeface="Arial"/>
                <a:cs typeface="Arial"/>
                <a:sym typeface="Arial"/>
              </a:rPr>
              <a:t>They can help you with any question you may have, don’t be afraid to reach out!</a:t>
            </a:r>
            <a:endParaRPr>
              <a:latin typeface="Arial"/>
              <a:ea typeface="Arial"/>
              <a:cs typeface="Arial"/>
              <a:sym typeface="Arial"/>
            </a:endParaRPr>
          </a:p>
        </p:txBody>
      </p:sp>
      <p:sp>
        <p:nvSpPr>
          <p:cNvPr id="452" name="Google Shape;452;p38"/>
          <p:cNvSpPr/>
          <p:nvPr/>
        </p:nvSpPr>
        <p:spPr>
          <a:xfrm>
            <a:off x="1153025" y="2930207"/>
            <a:ext cx="1995600" cy="1984200"/>
          </a:xfrm>
          <a:prstGeom prst="ellipse">
            <a:avLst/>
          </a:prstGeom>
          <a:solidFill>
            <a:srgbClr val="003C64">
              <a:alpha val="6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38"/>
          <p:cNvSpPr/>
          <p:nvPr/>
        </p:nvSpPr>
        <p:spPr>
          <a:xfrm>
            <a:off x="141041" y="4509253"/>
            <a:ext cx="1427100" cy="1416900"/>
          </a:xfrm>
          <a:prstGeom prst="ellipse">
            <a:avLst/>
          </a:prstGeom>
          <a:solidFill>
            <a:srgbClr val="00B9FF">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54" name="Google Shape;454;p38"/>
          <p:cNvCxnSpPr/>
          <p:nvPr/>
        </p:nvCxnSpPr>
        <p:spPr>
          <a:xfrm>
            <a:off x="3828711" y="1690688"/>
            <a:ext cx="4572000" cy="0"/>
          </a:xfrm>
          <a:prstGeom prst="straightConnector1">
            <a:avLst/>
          </a:prstGeom>
          <a:noFill/>
          <a:ln w="19050" cap="flat" cmpd="sng">
            <a:solidFill>
              <a:schemeClr val="lt1"/>
            </a:solidFill>
            <a:prstDash val="solid"/>
            <a:miter lim="800000"/>
            <a:headEnd type="none" w="sm" len="sm"/>
            <a:tailEnd type="none" w="sm" len="sm"/>
          </a:ln>
        </p:spPr>
      </p:cxnSp>
      <p:pic>
        <p:nvPicPr>
          <p:cNvPr id="455" name="Google Shape;455;p38"/>
          <p:cNvPicPr preferRelativeResize="0"/>
          <p:nvPr/>
        </p:nvPicPr>
        <p:blipFill rotWithShape="1">
          <a:blip r:embed="rId3">
            <a:alphaModFix/>
          </a:blip>
          <a:srcRect l="3410" t="11260" r="-3409" b="-11259"/>
          <a:stretch/>
        </p:blipFill>
        <p:spPr>
          <a:xfrm>
            <a:off x="1568150" y="3919825"/>
            <a:ext cx="2073098" cy="1674125"/>
          </a:xfrm>
          <a:prstGeom prst="rect">
            <a:avLst/>
          </a:prstGeom>
          <a:noFill/>
          <a:ln>
            <a:noFill/>
          </a:ln>
        </p:spPr>
      </p:pic>
      <p:pic>
        <p:nvPicPr>
          <p:cNvPr id="456" name="Google Shape;456;p38"/>
          <p:cNvPicPr preferRelativeResize="0"/>
          <p:nvPr/>
        </p:nvPicPr>
        <p:blipFill>
          <a:blip r:embed="rId4">
            <a:alphaModFix/>
          </a:blip>
          <a:stretch>
            <a:fillRect/>
          </a:stretch>
        </p:blipFill>
        <p:spPr>
          <a:xfrm>
            <a:off x="672025" y="4377050"/>
            <a:ext cx="1370199" cy="1367973"/>
          </a:xfrm>
          <a:prstGeom prst="rect">
            <a:avLst/>
          </a:prstGeom>
          <a:noFill/>
          <a:ln>
            <a:noFill/>
          </a:ln>
        </p:spPr>
      </p:pic>
      <p:pic>
        <p:nvPicPr>
          <p:cNvPr id="457" name="Google Shape;457;p38"/>
          <p:cNvPicPr preferRelativeResize="0"/>
          <p:nvPr/>
        </p:nvPicPr>
        <p:blipFill>
          <a:blip r:embed="rId5">
            <a:alphaModFix/>
          </a:blip>
          <a:stretch>
            <a:fillRect/>
          </a:stretch>
        </p:blipFill>
        <p:spPr>
          <a:xfrm>
            <a:off x="970100" y="3493125"/>
            <a:ext cx="1237274" cy="11772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1"/>
          <p:cNvSpPr/>
          <p:nvPr/>
        </p:nvSpPr>
        <p:spPr>
          <a:xfrm>
            <a:off x="886750" y="0"/>
            <a:ext cx="4619700" cy="4529700"/>
          </a:xfrm>
          <a:prstGeom prst="ellipse">
            <a:avLst/>
          </a:prstGeom>
          <a:solidFill>
            <a:srgbClr val="CBF0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latin typeface="Arial"/>
                <a:ea typeface="Arial"/>
                <a:cs typeface="Arial"/>
                <a:sym typeface="Arial"/>
              </a:rPr>
              <a:t>Contact me with questions!</a:t>
            </a:r>
            <a:endParaRPr sz="4800">
              <a:latin typeface="Arial"/>
              <a:ea typeface="Arial"/>
              <a:cs typeface="Arial"/>
              <a:sym typeface="Arial"/>
            </a:endParaRPr>
          </a:p>
        </p:txBody>
      </p:sp>
      <p:sp>
        <p:nvSpPr>
          <p:cNvPr id="481" name="Google Shape;481;p41"/>
          <p:cNvSpPr txBox="1">
            <a:spLocks noGrp="1"/>
          </p:cNvSpPr>
          <p:nvPr>
            <p:ph type="body" idx="1"/>
          </p:nvPr>
        </p:nvSpPr>
        <p:spPr>
          <a:xfrm>
            <a:off x="998550" y="191997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4800">
                <a:latin typeface="Arial"/>
                <a:ea typeface="Arial"/>
                <a:cs typeface="Arial"/>
                <a:sym typeface="Arial"/>
              </a:rPr>
              <a:t>Karlee Michel </a:t>
            </a:r>
            <a:endParaRPr sz="4800">
              <a:latin typeface="Arial"/>
              <a:ea typeface="Arial"/>
              <a:cs typeface="Arial"/>
              <a:sym typeface="Arial"/>
            </a:endParaRPr>
          </a:p>
          <a:p>
            <a:pPr marL="0" lvl="0" indent="0" algn="l" rtl="0">
              <a:spcBef>
                <a:spcPts val="1000"/>
              </a:spcBef>
              <a:spcAft>
                <a:spcPts val="0"/>
              </a:spcAft>
              <a:buNone/>
            </a:pPr>
            <a:r>
              <a:rPr lang="en-US" sz="4800" u="sng">
                <a:solidFill>
                  <a:schemeClr val="hlink"/>
                </a:solidFill>
                <a:latin typeface="Arial"/>
                <a:ea typeface="Arial"/>
                <a:cs typeface="Arial"/>
                <a:sym typeface="Arial"/>
                <a:hlinkClick r:id="rId3"/>
              </a:rPr>
              <a:t>michelk@wcsoh.org</a:t>
            </a:r>
            <a:endParaRPr sz="4800">
              <a:latin typeface="Arial"/>
              <a:ea typeface="Arial"/>
              <a:cs typeface="Arial"/>
              <a:sym typeface="Arial"/>
            </a:endParaRPr>
          </a:p>
          <a:p>
            <a:pPr marL="0" lvl="0" indent="0" algn="l" rtl="0">
              <a:spcBef>
                <a:spcPts val="1000"/>
              </a:spcBef>
              <a:spcAft>
                <a:spcPts val="0"/>
              </a:spcAft>
              <a:buNone/>
            </a:pPr>
            <a:endParaRPr sz="4800">
              <a:latin typeface="Arial"/>
              <a:ea typeface="Arial"/>
              <a:cs typeface="Arial"/>
              <a:sym typeface="Arial"/>
            </a:endParaRPr>
          </a:p>
          <a:p>
            <a:pPr marL="0" lvl="0" indent="0" algn="l" rtl="0">
              <a:spcBef>
                <a:spcPts val="1000"/>
              </a:spcBef>
              <a:spcAft>
                <a:spcPts val="0"/>
              </a:spcAft>
              <a:buNone/>
            </a:pPr>
            <a:r>
              <a:rPr lang="en-US" sz="4800">
                <a:latin typeface="Arial"/>
                <a:ea typeface="Arial"/>
                <a:cs typeface="Arial"/>
                <a:sym typeface="Arial"/>
              </a:rPr>
              <a:t>Thanks for coming and have a great night!  </a:t>
            </a:r>
            <a:endParaRPr sz="48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p:nvPr/>
        </p:nvSpPr>
        <p:spPr>
          <a:xfrm>
            <a:off x="5173800" y="0"/>
            <a:ext cx="4455300" cy="4331400"/>
          </a:xfrm>
          <a:prstGeom prst="ellipse">
            <a:avLst/>
          </a:prstGeom>
          <a:solidFill>
            <a:srgbClr val="CBF0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2"/>
          <p:cNvSpPr txBox="1">
            <a:spLocks noGrp="1"/>
          </p:cNvSpPr>
          <p:nvPr>
            <p:ph type="title"/>
          </p:nvPr>
        </p:nvSpPr>
        <p:spPr>
          <a:xfrm>
            <a:off x="5262005" y="383452"/>
            <a:ext cx="4367100" cy="84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60"/>
              <a:buFont typeface="Century Gothic"/>
              <a:buNone/>
            </a:pPr>
            <a:r>
              <a:rPr lang="en-US" sz="4860"/>
              <a:t>Our amazing</a:t>
            </a:r>
            <a:endParaRPr sz="4860"/>
          </a:p>
        </p:txBody>
      </p:sp>
      <p:sp>
        <p:nvSpPr>
          <p:cNvPr id="257" name="Google Shape;257;p22"/>
          <p:cNvSpPr txBox="1">
            <a:spLocks noGrp="1"/>
          </p:cNvSpPr>
          <p:nvPr>
            <p:ph type="body" idx="1"/>
          </p:nvPr>
        </p:nvSpPr>
        <p:spPr>
          <a:xfrm>
            <a:off x="5205405" y="1809025"/>
            <a:ext cx="6603900" cy="2679600"/>
          </a:xfrm>
          <a:prstGeom prst="rect">
            <a:avLst/>
          </a:prstGeom>
          <a:noFill/>
          <a:ln>
            <a:noFill/>
          </a:ln>
        </p:spPr>
        <p:txBody>
          <a:bodyPr spcFirstLastPara="1" wrap="square" lIns="91425" tIns="45700" rIns="91425" bIns="45700" anchor="t" anchorCtr="0">
            <a:noAutofit/>
          </a:bodyPr>
          <a:lstStyle/>
          <a:p>
            <a:pPr marL="457200" lvl="0" indent="-457200" algn="l" rtl="0">
              <a:lnSpc>
                <a:spcPct val="175000"/>
              </a:lnSpc>
              <a:spcBef>
                <a:spcPts val="0"/>
              </a:spcBef>
              <a:spcAft>
                <a:spcPts val="0"/>
              </a:spcAft>
              <a:buClr>
                <a:srgbClr val="FF0000"/>
              </a:buClr>
              <a:buSzPts val="2400"/>
              <a:buChar char="•"/>
            </a:pPr>
            <a:r>
              <a:rPr lang="en-US" b="1"/>
              <a:t>Erin Moehl (Central High School)</a:t>
            </a:r>
            <a:endParaRPr b="1"/>
          </a:p>
          <a:p>
            <a:pPr marL="685800" lvl="1" indent="-228600" algn="l" rtl="0">
              <a:lnSpc>
                <a:spcPct val="175000"/>
              </a:lnSpc>
              <a:spcBef>
                <a:spcPts val="0"/>
              </a:spcBef>
              <a:spcAft>
                <a:spcPts val="0"/>
              </a:spcAft>
              <a:buSzPts val="2400"/>
              <a:buChar char="•"/>
            </a:pPr>
            <a:r>
              <a:rPr lang="en-US"/>
              <a:t>Spain (2x), France, Italy, Dominican Republic (3x), Mexico (2x), Cuba, Puerto Rico, Costa Rica, Canada (5x)</a:t>
            </a:r>
            <a:endParaRPr/>
          </a:p>
          <a:p>
            <a:pPr marL="685800" lvl="1" indent="-228600" algn="l" rtl="0">
              <a:lnSpc>
                <a:spcPct val="175000"/>
              </a:lnSpc>
              <a:spcBef>
                <a:spcPts val="0"/>
              </a:spcBef>
              <a:spcAft>
                <a:spcPts val="0"/>
              </a:spcAft>
              <a:buSzPts val="2400"/>
              <a:buChar char="•"/>
            </a:pPr>
            <a:r>
              <a:rPr lang="en-US" b="1"/>
              <a:t>Marisol Salcedo (North and South HS)</a:t>
            </a:r>
            <a:endParaRPr b="1"/>
          </a:p>
          <a:p>
            <a:pPr marL="1143000" lvl="2" indent="-228600" algn="l" rtl="0">
              <a:lnSpc>
                <a:spcPct val="175000"/>
              </a:lnSpc>
              <a:spcBef>
                <a:spcPts val="0"/>
              </a:spcBef>
              <a:spcAft>
                <a:spcPts val="0"/>
              </a:spcAft>
              <a:buSzPts val="2400"/>
              <a:buChar char="•"/>
            </a:pPr>
            <a:r>
              <a:rPr lang="en-US"/>
              <a:t>México (5x), Costa Rica (2x), Spain, Panamá, France, Canada</a:t>
            </a:r>
            <a:endParaRPr/>
          </a:p>
          <a:p>
            <a:pPr marL="0" lvl="0" indent="0" algn="l" rtl="0">
              <a:lnSpc>
                <a:spcPct val="175000"/>
              </a:lnSpc>
              <a:spcBef>
                <a:spcPts val="0"/>
              </a:spcBef>
              <a:spcAft>
                <a:spcPts val="0"/>
              </a:spcAft>
              <a:buNone/>
            </a:pPr>
            <a:endParaRPr/>
          </a:p>
        </p:txBody>
      </p:sp>
      <p:sp>
        <p:nvSpPr>
          <p:cNvPr id="258" name="Google Shape;258;p22"/>
          <p:cNvSpPr txBox="1">
            <a:spLocks noGrp="1"/>
          </p:cNvSpPr>
          <p:nvPr>
            <p:ph type="body" idx="3"/>
          </p:nvPr>
        </p:nvSpPr>
        <p:spPr>
          <a:xfrm>
            <a:off x="5205411" y="1025737"/>
            <a:ext cx="5942700" cy="84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B9FF"/>
              </a:buClr>
              <a:buSzPts val="5400"/>
              <a:buNone/>
            </a:pPr>
            <a:r>
              <a:rPr lang="en-US">
                <a:solidFill>
                  <a:srgbClr val="00B9FF"/>
                </a:solidFill>
              </a:rPr>
              <a:t>c</a:t>
            </a:r>
            <a:r>
              <a:rPr lang="en-US"/>
              <a:t>o-leaders!</a:t>
            </a:r>
            <a:endParaRPr/>
          </a:p>
        </p:txBody>
      </p:sp>
      <p:pic>
        <p:nvPicPr>
          <p:cNvPr id="259" name="Google Shape;259;p22"/>
          <p:cNvPicPr preferRelativeResize="0"/>
          <p:nvPr/>
        </p:nvPicPr>
        <p:blipFill>
          <a:blip r:embed="rId3">
            <a:alphaModFix/>
          </a:blip>
          <a:stretch>
            <a:fillRect/>
          </a:stretch>
        </p:blipFill>
        <p:spPr>
          <a:xfrm>
            <a:off x="0" y="3214375"/>
            <a:ext cx="4858148" cy="3643626"/>
          </a:xfrm>
          <a:prstGeom prst="rect">
            <a:avLst/>
          </a:prstGeom>
          <a:noFill/>
          <a:ln>
            <a:noFill/>
          </a:ln>
        </p:spPr>
      </p:pic>
      <p:pic>
        <p:nvPicPr>
          <p:cNvPr id="260" name="Google Shape;260;p22"/>
          <p:cNvPicPr preferRelativeResize="0"/>
          <p:nvPr/>
        </p:nvPicPr>
        <p:blipFill>
          <a:blip r:embed="rId4">
            <a:alphaModFix/>
          </a:blip>
          <a:stretch>
            <a:fillRect/>
          </a:stretch>
        </p:blipFill>
        <p:spPr>
          <a:xfrm>
            <a:off x="0" y="-6"/>
            <a:ext cx="4858148" cy="36436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4"/>
          <p:cNvSpPr txBox="1"/>
          <p:nvPr/>
        </p:nvSpPr>
        <p:spPr>
          <a:xfrm>
            <a:off x="1886650" y="5452450"/>
            <a:ext cx="93861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Our requested travel dates are July 7th 2021-July 15th 2021</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title"/>
          </p:nvPr>
        </p:nvSpPr>
        <p:spPr>
          <a:xfrm>
            <a:off x="1091610" y="579879"/>
            <a:ext cx="10024872" cy="9613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entury Gothic"/>
              <a:buNone/>
            </a:pPr>
            <a:r>
              <a:rPr lang="en-US"/>
              <a:t>EF Educational Tours</a:t>
            </a:r>
            <a:endParaRPr/>
          </a:p>
        </p:txBody>
      </p:sp>
      <p:sp>
        <p:nvSpPr>
          <p:cNvPr id="285" name="Google Shape;285;p25"/>
          <p:cNvSpPr txBox="1">
            <a:spLocks noGrp="1"/>
          </p:cNvSpPr>
          <p:nvPr>
            <p:ph type="body" idx="4294967295"/>
          </p:nvPr>
        </p:nvSpPr>
        <p:spPr>
          <a:xfrm>
            <a:off x="1091610" y="1572130"/>
            <a:ext cx="10024872" cy="647421"/>
          </a:xfrm>
          <a:prstGeom prst="rect">
            <a:avLst/>
          </a:prstGeom>
          <a:noFill/>
          <a:ln>
            <a:noFill/>
          </a:ln>
        </p:spPr>
        <p:txBody>
          <a:bodyPr spcFirstLastPara="1" wrap="square" lIns="91425" tIns="45700" rIns="91425" bIns="45700" anchor="t" anchorCtr="0">
            <a:noAutofit/>
          </a:bodyPr>
          <a:lstStyle/>
          <a:p>
            <a:pPr marL="0" marR="0" lvl="0" indent="0" algn="ctr" rtl="0">
              <a:lnSpc>
                <a:spcPct val="125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Our travel partner</a:t>
            </a:r>
            <a:endParaRPr sz="5400" b="0" i="0" u="none" strike="noStrike" cap="none">
              <a:solidFill>
                <a:srgbClr val="EB008B"/>
              </a:solidFill>
              <a:latin typeface="Arial"/>
              <a:ea typeface="Arial"/>
              <a:cs typeface="Arial"/>
              <a:sym typeface="Arial"/>
            </a:endParaRPr>
          </a:p>
        </p:txBody>
      </p:sp>
      <p:sp>
        <p:nvSpPr>
          <p:cNvPr id="286" name="Google Shape;286;p25"/>
          <p:cNvSpPr/>
          <p:nvPr/>
        </p:nvSpPr>
        <p:spPr>
          <a:xfrm>
            <a:off x="6038847" y="2282190"/>
            <a:ext cx="6146800" cy="33239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7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World leader in international education</a:t>
            </a:r>
            <a:endParaRPr/>
          </a:p>
          <a:p>
            <a:pPr marL="342900" marR="0" lvl="0" indent="-342900" algn="l" rtl="0">
              <a:lnSpc>
                <a:spcPct val="17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50+ years of experience</a:t>
            </a:r>
            <a:endParaRPr/>
          </a:p>
          <a:p>
            <a:pPr marL="342900" marR="0" lvl="0" indent="-342900" algn="l" rtl="0">
              <a:lnSpc>
                <a:spcPct val="17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500 schools &amp; offices in 53 countries</a:t>
            </a:r>
            <a:endParaRPr/>
          </a:p>
          <a:p>
            <a:pPr marL="342900" marR="0" lvl="0" indent="-342900" algn="l" rtl="0">
              <a:lnSpc>
                <a:spcPct val="17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Accredited, just like a school!</a:t>
            </a:r>
            <a:endParaRPr/>
          </a:p>
          <a:p>
            <a:pPr marL="342900" marR="0" lvl="0" indent="-342900" algn="l" rtl="0">
              <a:lnSpc>
                <a:spcPct val="17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Guaranteed lowest price</a:t>
            </a:r>
            <a:endParaRPr/>
          </a:p>
        </p:txBody>
      </p:sp>
      <p:grpSp>
        <p:nvGrpSpPr>
          <p:cNvPr id="287" name="Google Shape;287;p25"/>
          <p:cNvGrpSpPr/>
          <p:nvPr/>
        </p:nvGrpSpPr>
        <p:grpSpPr>
          <a:xfrm>
            <a:off x="226396" y="1277799"/>
            <a:ext cx="4433652" cy="5546741"/>
            <a:chOff x="1795749" y="2419503"/>
            <a:chExt cx="2755019" cy="3496212"/>
          </a:xfrm>
        </p:grpSpPr>
        <p:sp>
          <p:nvSpPr>
            <p:cNvPr id="288" name="Google Shape;288;p25"/>
            <p:cNvSpPr/>
            <p:nvPr/>
          </p:nvSpPr>
          <p:spPr>
            <a:xfrm>
              <a:off x="1795749" y="2419503"/>
              <a:ext cx="1266940" cy="1249061"/>
            </a:xfrm>
            <a:prstGeom prst="ellipse">
              <a:avLst/>
            </a:prstGeom>
            <a:solidFill>
              <a:srgbClr val="CBF0FF">
                <a:alpha val="5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25"/>
            <p:cNvSpPr/>
            <p:nvPr/>
          </p:nvSpPr>
          <p:spPr>
            <a:xfrm>
              <a:off x="2745838" y="4143937"/>
              <a:ext cx="1804930" cy="1771778"/>
            </a:xfrm>
            <a:prstGeom prst="ellipse">
              <a:avLst/>
            </a:prstGeom>
            <a:solidFill>
              <a:srgbClr val="003C6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90" name="Google Shape;290;p25"/>
          <p:cNvPicPr preferRelativeResize="0"/>
          <p:nvPr/>
        </p:nvPicPr>
        <p:blipFill>
          <a:blip r:embed="rId3">
            <a:alphaModFix/>
          </a:blip>
          <a:stretch>
            <a:fillRect/>
          </a:stretch>
        </p:blipFill>
        <p:spPr>
          <a:xfrm>
            <a:off x="763349" y="1889974"/>
            <a:ext cx="3160024" cy="42134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title"/>
          </p:nvPr>
        </p:nvSpPr>
        <p:spPr>
          <a:xfrm>
            <a:off x="1091610" y="579879"/>
            <a:ext cx="10024872" cy="9613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entury Gothic"/>
              <a:buNone/>
            </a:pPr>
            <a:r>
              <a:rPr lang="en-US"/>
              <a:t>Let’s talk safety</a:t>
            </a:r>
            <a:endParaRPr/>
          </a:p>
        </p:txBody>
      </p:sp>
      <p:sp>
        <p:nvSpPr>
          <p:cNvPr id="297" name="Google Shape;297;p26"/>
          <p:cNvSpPr txBox="1">
            <a:spLocks noGrp="1"/>
          </p:cNvSpPr>
          <p:nvPr>
            <p:ph type="subTitle" idx="1"/>
          </p:nvPr>
        </p:nvSpPr>
        <p:spPr>
          <a:xfrm>
            <a:off x="1091610" y="1572130"/>
            <a:ext cx="10024872" cy="647421"/>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dk1"/>
              </a:buClr>
              <a:buSzPts val="3200"/>
              <a:buNone/>
            </a:pPr>
            <a:r>
              <a:rPr lang="en-US"/>
              <a:t>We’ve got you covered!</a:t>
            </a:r>
            <a:endParaRPr/>
          </a:p>
        </p:txBody>
      </p:sp>
      <p:sp>
        <p:nvSpPr>
          <p:cNvPr id="298" name="Google Shape;298;p26"/>
          <p:cNvSpPr txBox="1">
            <a:spLocks noGrp="1"/>
          </p:cNvSpPr>
          <p:nvPr>
            <p:ph type="body" idx="3"/>
          </p:nvPr>
        </p:nvSpPr>
        <p:spPr>
          <a:xfrm>
            <a:off x="6038850" y="2282190"/>
            <a:ext cx="6146800" cy="3323590"/>
          </a:xfrm>
          <a:prstGeom prst="rect">
            <a:avLst/>
          </a:prstGeom>
          <a:noFill/>
          <a:ln>
            <a:noFill/>
          </a:ln>
        </p:spPr>
        <p:txBody>
          <a:bodyPr spcFirstLastPara="1" wrap="square" lIns="91425" tIns="45700" rIns="91425" bIns="45700" anchor="t" anchorCtr="0">
            <a:noAutofit/>
          </a:bodyPr>
          <a:lstStyle/>
          <a:p>
            <a:pPr marL="0" lvl="0" indent="0" algn="l" rtl="0">
              <a:lnSpc>
                <a:spcPct val="175000"/>
              </a:lnSpc>
              <a:spcBef>
                <a:spcPts val="0"/>
              </a:spcBef>
              <a:spcAft>
                <a:spcPts val="0"/>
              </a:spcAft>
              <a:buClr>
                <a:schemeClr val="dk1"/>
              </a:buClr>
              <a:buSzPts val="2400"/>
              <a:buFont typeface="Arial"/>
              <a:buNone/>
            </a:pPr>
            <a:r>
              <a:rPr lang="en-US"/>
              <a:t>EF provides our group with</a:t>
            </a:r>
            <a:endParaRPr/>
          </a:p>
          <a:p>
            <a:pPr marL="450850" lvl="1" indent="-450850" algn="l" rtl="0">
              <a:lnSpc>
                <a:spcPct val="175000"/>
              </a:lnSpc>
              <a:spcBef>
                <a:spcPts val="0"/>
              </a:spcBef>
              <a:spcAft>
                <a:spcPts val="0"/>
              </a:spcAft>
              <a:buClr>
                <a:schemeClr val="dk1"/>
              </a:buClr>
              <a:buSzPts val="2400"/>
              <a:buChar char="•"/>
            </a:pPr>
            <a:r>
              <a:rPr lang="en-US"/>
              <a:t>24/7 Tour Director</a:t>
            </a:r>
            <a:endParaRPr/>
          </a:p>
          <a:p>
            <a:pPr marL="450850" lvl="1" indent="-450850" algn="l" rtl="0">
              <a:lnSpc>
                <a:spcPct val="175000"/>
              </a:lnSpc>
              <a:spcBef>
                <a:spcPts val="0"/>
              </a:spcBef>
              <a:spcAft>
                <a:spcPts val="0"/>
              </a:spcAft>
              <a:buClr>
                <a:schemeClr val="dk1"/>
              </a:buClr>
              <a:buSzPts val="2400"/>
              <a:buChar char="•"/>
            </a:pPr>
            <a:r>
              <a:rPr lang="en-US"/>
              <a:t>Local presence (EF office in Lima, Peru)</a:t>
            </a:r>
            <a:endParaRPr/>
          </a:p>
          <a:p>
            <a:pPr marL="450850" lvl="1" indent="-450850" algn="l" rtl="0">
              <a:lnSpc>
                <a:spcPct val="175000"/>
              </a:lnSpc>
              <a:spcBef>
                <a:spcPts val="0"/>
              </a:spcBef>
              <a:spcAft>
                <a:spcPts val="0"/>
              </a:spcAft>
              <a:buClr>
                <a:schemeClr val="dk1"/>
              </a:buClr>
              <a:buSzPts val="2400"/>
              <a:buChar char="•"/>
            </a:pPr>
            <a:r>
              <a:rPr lang="en-US"/>
              <a:t>24-hour emergency line</a:t>
            </a:r>
            <a:endParaRPr/>
          </a:p>
          <a:p>
            <a:pPr marL="450850" lvl="1" indent="-450850" algn="l" rtl="0">
              <a:lnSpc>
                <a:spcPct val="175000"/>
              </a:lnSpc>
              <a:spcBef>
                <a:spcPts val="0"/>
              </a:spcBef>
              <a:spcAft>
                <a:spcPts val="0"/>
              </a:spcAft>
              <a:buClr>
                <a:schemeClr val="dk1"/>
              </a:buClr>
              <a:buSzPts val="2400"/>
              <a:buChar char="•"/>
            </a:pPr>
            <a:r>
              <a:rPr lang="en-US"/>
              <a:t>Peace of Mind Policy</a:t>
            </a:r>
            <a:endParaRPr/>
          </a:p>
          <a:p>
            <a:pPr marL="450850" lvl="1" indent="-450850" algn="l" rtl="0">
              <a:lnSpc>
                <a:spcPct val="175000"/>
              </a:lnSpc>
              <a:spcBef>
                <a:spcPts val="0"/>
              </a:spcBef>
              <a:spcAft>
                <a:spcPts val="0"/>
              </a:spcAft>
              <a:buClr>
                <a:schemeClr val="dk1"/>
              </a:buClr>
              <a:buSzPts val="2400"/>
              <a:buChar char="•"/>
            </a:pPr>
            <a:r>
              <a:rPr lang="en-US"/>
              <a:t>Support for my safety policies</a:t>
            </a:r>
            <a:endParaRPr/>
          </a:p>
        </p:txBody>
      </p:sp>
      <p:sp>
        <p:nvSpPr>
          <p:cNvPr id="299" name="Google Shape;299;p26"/>
          <p:cNvSpPr/>
          <p:nvPr/>
        </p:nvSpPr>
        <p:spPr>
          <a:xfrm>
            <a:off x="1949987" y="4435630"/>
            <a:ext cx="1619479" cy="1634664"/>
          </a:xfrm>
          <a:prstGeom prst="ellipse">
            <a:avLst/>
          </a:prstGeom>
          <a:solidFill>
            <a:srgbClr val="003C64">
              <a:alpha val="6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26"/>
          <p:cNvSpPr/>
          <p:nvPr/>
        </p:nvSpPr>
        <p:spPr>
          <a:xfrm>
            <a:off x="177211" y="1689850"/>
            <a:ext cx="2090430" cy="2067479"/>
          </a:xfrm>
          <a:prstGeom prst="ellipse">
            <a:avLst/>
          </a:prstGeom>
          <a:solidFill>
            <a:srgbClr val="00B9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1" name="Google Shape;301;p26"/>
          <p:cNvPicPr preferRelativeResize="0"/>
          <p:nvPr/>
        </p:nvPicPr>
        <p:blipFill>
          <a:blip r:embed="rId3">
            <a:alphaModFix/>
          </a:blip>
          <a:stretch>
            <a:fillRect/>
          </a:stretch>
        </p:blipFill>
        <p:spPr>
          <a:xfrm>
            <a:off x="656125" y="2250425"/>
            <a:ext cx="4473800" cy="3355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7"/>
          <p:cNvSpPr txBox="1">
            <a:spLocks noGrp="1"/>
          </p:cNvSpPr>
          <p:nvPr>
            <p:ph type="title"/>
          </p:nvPr>
        </p:nvSpPr>
        <p:spPr>
          <a:xfrm>
            <a:off x="1091610" y="230829"/>
            <a:ext cx="10024800" cy="96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entury Gothic"/>
              <a:buNone/>
            </a:pPr>
            <a:r>
              <a:rPr lang="en-US"/>
              <a:t>Group Travel</a:t>
            </a:r>
            <a:endParaRPr/>
          </a:p>
        </p:txBody>
      </p:sp>
      <p:sp>
        <p:nvSpPr>
          <p:cNvPr id="308" name="Google Shape;308;p27"/>
          <p:cNvSpPr txBox="1">
            <a:spLocks noGrp="1"/>
          </p:cNvSpPr>
          <p:nvPr>
            <p:ph type="subTitle" idx="1"/>
          </p:nvPr>
        </p:nvSpPr>
        <p:spPr>
          <a:xfrm>
            <a:off x="1172035" y="996705"/>
            <a:ext cx="10024800" cy="64740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dk1"/>
              </a:buClr>
              <a:buSzPts val="3200"/>
              <a:buNone/>
            </a:pPr>
            <a:r>
              <a:rPr lang="en-US"/>
              <a:t>Meet students from around the country</a:t>
            </a:r>
            <a:endParaRPr sz="5400">
              <a:solidFill>
                <a:srgbClr val="EB008B"/>
              </a:solidFill>
            </a:endParaRPr>
          </a:p>
        </p:txBody>
      </p:sp>
      <p:sp>
        <p:nvSpPr>
          <p:cNvPr id="309" name="Google Shape;309;p27"/>
          <p:cNvSpPr txBox="1">
            <a:spLocks noGrp="1"/>
          </p:cNvSpPr>
          <p:nvPr>
            <p:ph type="body" idx="3"/>
          </p:nvPr>
        </p:nvSpPr>
        <p:spPr>
          <a:xfrm>
            <a:off x="5547266" y="2490074"/>
            <a:ext cx="6146800" cy="3323590"/>
          </a:xfrm>
          <a:prstGeom prst="rect">
            <a:avLst/>
          </a:prstGeom>
          <a:noFill/>
          <a:ln>
            <a:noFill/>
          </a:ln>
        </p:spPr>
        <p:txBody>
          <a:bodyPr spcFirstLastPara="1" wrap="square" lIns="91425" tIns="45700" rIns="91425" bIns="45700" anchor="t" anchorCtr="0">
            <a:noAutofit/>
          </a:bodyPr>
          <a:lstStyle/>
          <a:p>
            <a:pPr marL="685800" lvl="0" indent="-342900" algn="l" rtl="0">
              <a:lnSpc>
                <a:spcPct val="175000"/>
              </a:lnSpc>
              <a:spcBef>
                <a:spcPts val="0"/>
              </a:spcBef>
              <a:spcAft>
                <a:spcPts val="0"/>
              </a:spcAft>
              <a:buClr>
                <a:schemeClr val="dk1"/>
              </a:buClr>
              <a:buSzPts val="2400"/>
              <a:buFont typeface="Arial"/>
              <a:buChar char="•"/>
            </a:pPr>
            <a:r>
              <a:rPr lang="en-US" b="0"/>
              <a:t>Keeps our tour affordable</a:t>
            </a:r>
            <a:endParaRPr/>
          </a:p>
          <a:p>
            <a:pPr marL="685800" lvl="0" indent="-342900" algn="l" rtl="0">
              <a:lnSpc>
                <a:spcPct val="175000"/>
              </a:lnSpc>
              <a:spcBef>
                <a:spcPts val="0"/>
              </a:spcBef>
              <a:spcAft>
                <a:spcPts val="0"/>
              </a:spcAft>
              <a:buClr>
                <a:schemeClr val="dk1"/>
              </a:buClr>
              <a:buSzPts val="2400"/>
              <a:buFont typeface="Arial"/>
              <a:buChar char="•"/>
            </a:pPr>
            <a:r>
              <a:rPr lang="en-US" b="0"/>
              <a:t>Allows more students to see the world</a:t>
            </a:r>
            <a:endParaRPr/>
          </a:p>
          <a:p>
            <a:pPr marL="685800" lvl="0" indent="-342900" algn="l" rtl="0">
              <a:lnSpc>
                <a:spcPct val="175000"/>
              </a:lnSpc>
              <a:spcBef>
                <a:spcPts val="0"/>
              </a:spcBef>
              <a:spcAft>
                <a:spcPts val="0"/>
              </a:spcAft>
              <a:buClr>
                <a:schemeClr val="dk1"/>
              </a:buClr>
              <a:buSzPts val="2400"/>
              <a:buFont typeface="Arial"/>
              <a:buChar char="•"/>
            </a:pPr>
            <a:r>
              <a:rPr lang="en-US" b="0"/>
              <a:t>Make lasting friendships</a:t>
            </a:r>
            <a:endParaRPr/>
          </a:p>
          <a:p>
            <a:pPr marL="685800" lvl="0" indent="-342900" algn="l" rtl="0">
              <a:lnSpc>
                <a:spcPct val="175000"/>
              </a:lnSpc>
              <a:spcBef>
                <a:spcPts val="0"/>
              </a:spcBef>
              <a:spcAft>
                <a:spcPts val="0"/>
              </a:spcAft>
              <a:buClr>
                <a:schemeClr val="dk1"/>
              </a:buClr>
              <a:buSzPts val="2400"/>
              <a:buFont typeface="Arial"/>
              <a:buChar char="•"/>
            </a:pPr>
            <a:r>
              <a:rPr lang="en-US" b="0"/>
              <a:t>Tour and departure flexibility match us with other groups</a:t>
            </a:r>
            <a:endParaRPr/>
          </a:p>
        </p:txBody>
      </p:sp>
      <p:sp>
        <p:nvSpPr>
          <p:cNvPr id="310" name="Google Shape;310;p27"/>
          <p:cNvSpPr/>
          <p:nvPr/>
        </p:nvSpPr>
        <p:spPr>
          <a:xfrm>
            <a:off x="4064063" y="3295899"/>
            <a:ext cx="980400" cy="958500"/>
          </a:xfrm>
          <a:prstGeom prst="ellipse">
            <a:avLst/>
          </a:prstGeom>
          <a:solidFill>
            <a:srgbClr val="00B9FF">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27"/>
          <p:cNvSpPr/>
          <p:nvPr/>
        </p:nvSpPr>
        <p:spPr>
          <a:xfrm>
            <a:off x="-4" y="996689"/>
            <a:ext cx="1454100" cy="1450200"/>
          </a:xfrm>
          <a:prstGeom prst="ellipse">
            <a:avLst/>
          </a:prstGeom>
          <a:solidFill>
            <a:srgbClr val="003C64">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2" name="Google Shape;312;p27"/>
          <p:cNvPicPr preferRelativeResize="0"/>
          <p:nvPr/>
        </p:nvPicPr>
        <p:blipFill rotWithShape="1">
          <a:blip r:embed="rId3">
            <a:alphaModFix/>
          </a:blip>
          <a:srcRect t="21488" r="4897"/>
          <a:stretch/>
        </p:blipFill>
        <p:spPr>
          <a:xfrm>
            <a:off x="870175" y="3936425"/>
            <a:ext cx="4051676" cy="2508676"/>
          </a:xfrm>
          <a:prstGeom prst="rect">
            <a:avLst/>
          </a:prstGeom>
          <a:noFill/>
          <a:ln>
            <a:noFill/>
          </a:ln>
        </p:spPr>
      </p:pic>
      <p:pic>
        <p:nvPicPr>
          <p:cNvPr id="313" name="Google Shape;313;p27"/>
          <p:cNvPicPr preferRelativeResize="0"/>
          <p:nvPr/>
        </p:nvPicPr>
        <p:blipFill rotWithShape="1">
          <a:blip r:embed="rId4">
            <a:alphaModFix/>
          </a:blip>
          <a:srcRect r="12640"/>
          <a:stretch/>
        </p:blipFill>
        <p:spPr>
          <a:xfrm>
            <a:off x="302050" y="1575950"/>
            <a:ext cx="3876101" cy="2508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8"/>
          <p:cNvSpPr/>
          <p:nvPr/>
        </p:nvSpPr>
        <p:spPr>
          <a:xfrm>
            <a:off x="0" y="0"/>
            <a:ext cx="12192000" cy="3801980"/>
          </a:xfrm>
          <a:prstGeom prst="rect">
            <a:avLst/>
          </a:prstGeom>
          <a:solidFill>
            <a:srgbClr val="003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28"/>
          <p:cNvSpPr txBox="1"/>
          <p:nvPr/>
        </p:nvSpPr>
        <p:spPr>
          <a:xfrm>
            <a:off x="814728" y="497974"/>
            <a:ext cx="10747773" cy="1746632"/>
          </a:xfrm>
          <a:prstGeom prst="rect">
            <a:avLst/>
          </a:prstGeom>
          <a:noFill/>
          <a:ln>
            <a:noFill/>
          </a:ln>
        </p:spPr>
        <p:txBody>
          <a:bodyPr spcFirstLastPara="1" wrap="square" lIns="91425" tIns="45700" rIns="91425" bIns="45700" anchor="t" anchorCtr="0">
            <a:noAutofit/>
          </a:bodyPr>
          <a:lstStyle/>
          <a:p>
            <a:pPr marL="0" marR="0" lvl="0" indent="0" algn="ctr" rtl="0">
              <a:lnSpc>
                <a:spcPct val="125000"/>
              </a:lnSpc>
              <a:spcBef>
                <a:spcPts val="0"/>
              </a:spcBef>
              <a:spcAft>
                <a:spcPts val="0"/>
              </a:spcAft>
              <a:buNone/>
            </a:pPr>
            <a:r>
              <a:rPr lang="en-US" sz="5400" b="1">
                <a:solidFill>
                  <a:schemeClr val="lt1"/>
                </a:solidFill>
                <a:latin typeface="Century Gothic"/>
                <a:ea typeface="Century Gothic"/>
                <a:cs typeface="Century Gothic"/>
                <a:sym typeface="Century Gothic"/>
              </a:rPr>
              <a:t>Educational Resources</a:t>
            </a:r>
            <a:endParaRPr/>
          </a:p>
          <a:p>
            <a:pPr marL="0" marR="0" lvl="0" indent="0" algn="ctr" rtl="0">
              <a:lnSpc>
                <a:spcPct val="125000"/>
              </a:lnSpc>
              <a:spcBef>
                <a:spcPts val="0"/>
              </a:spcBef>
              <a:spcAft>
                <a:spcPts val="0"/>
              </a:spcAft>
              <a:buNone/>
            </a:pPr>
            <a:r>
              <a:rPr lang="en-US" sz="3200">
                <a:solidFill>
                  <a:schemeClr val="lt1"/>
                </a:solidFill>
                <a:latin typeface="Arial"/>
                <a:ea typeface="Arial"/>
                <a:cs typeface="Arial"/>
                <a:sym typeface="Arial"/>
              </a:rPr>
              <a:t>Preparing for life after high school</a:t>
            </a:r>
            <a:endParaRPr sz="5400">
              <a:solidFill>
                <a:schemeClr val="lt1"/>
              </a:solidFill>
              <a:latin typeface="Arial"/>
              <a:ea typeface="Arial"/>
              <a:cs typeface="Arial"/>
              <a:sym typeface="Arial"/>
            </a:endParaRPr>
          </a:p>
        </p:txBody>
      </p:sp>
      <p:sp>
        <p:nvSpPr>
          <p:cNvPr id="321" name="Google Shape;321;p28"/>
          <p:cNvSpPr/>
          <p:nvPr/>
        </p:nvSpPr>
        <p:spPr>
          <a:xfrm>
            <a:off x="1031341" y="5055809"/>
            <a:ext cx="284690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Earn credit</a:t>
            </a:r>
            <a:endParaRPr/>
          </a:p>
          <a:p>
            <a:pPr marL="0" marR="0" lvl="0" indent="0" algn="ctr" rtl="0">
              <a:spcBef>
                <a:spcPts val="0"/>
              </a:spcBef>
              <a:spcAft>
                <a:spcPts val="0"/>
              </a:spcAft>
              <a:buNone/>
            </a:pPr>
            <a:r>
              <a:rPr lang="en-US" sz="2400">
                <a:solidFill>
                  <a:schemeClr val="dk1"/>
                </a:solidFill>
                <a:latin typeface="Arial"/>
                <a:ea typeface="Arial"/>
                <a:cs typeface="Arial"/>
                <a:sym typeface="Arial"/>
              </a:rPr>
              <a:t>with a personal</a:t>
            </a:r>
            <a:endParaRPr/>
          </a:p>
          <a:p>
            <a:pPr marL="0" marR="0" lvl="0" indent="0" algn="ctr" rtl="0">
              <a:spcBef>
                <a:spcPts val="0"/>
              </a:spcBef>
              <a:spcAft>
                <a:spcPts val="0"/>
              </a:spcAft>
              <a:buNone/>
            </a:pPr>
            <a:r>
              <a:rPr lang="en-US" sz="2400">
                <a:solidFill>
                  <a:schemeClr val="dk1"/>
                </a:solidFill>
                <a:latin typeface="Arial"/>
                <a:ea typeface="Arial"/>
                <a:cs typeface="Arial"/>
                <a:sym typeface="Arial"/>
              </a:rPr>
              <a:t>project</a:t>
            </a:r>
            <a:endParaRPr/>
          </a:p>
        </p:txBody>
      </p:sp>
      <p:sp>
        <p:nvSpPr>
          <p:cNvPr id="322" name="Google Shape;322;p28"/>
          <p:cNvSpPr/>
          <p:nvPr/>
        </p:nvSpPr>
        <p:spPr>
          <a:xfrm>
            <a:off x="5008638" y="5071196"/>
            <a:ext cx="217420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Do college-level work and earn 3 credits</a:t>
            </a:r>
            <a:endParaRPr/>
          </a:p>
        </p:txBody>
      </p:sp>
      <p:sp>
        <p:nvSpPr>
          <p:cNvPr id="323" name="Google Shape;323;p28"/>
          <p:cNvSpPr/>
          <p:nvPr/>
        </p:nvSpPr>
        <p:spPr>
          <a:xfrm>
            <a:off x="8599993" y="5055301"/>
            <a:ext cx="2279022"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Use your tour to inspire your personal essay</a:t>
            </a:r>
            <a:endParaRPr/>
          </a:p>
        </p:txBody>
      </p:sp>
      <p:sp>
        <p:nvSpPr>
          <p:cNvPr id="324" name="Google Shape;324;p28"/>
          <p:cNvSpPr/>
          <p:nvPr/>
        </p:nvSpPr>
        <p:spPr>
          <a:xfrm>
            <a:off x="934399" y="4734003"/>
            <a:ext cx="304079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37001F"/>
                </a:solidFill>
                <a:latin typeface="Arial Black"/>
                <a:ea typeface="Arial Black"/>
                <a:cs typeface="Arial Black"/>
                <a:sym typeface="Arial Black"/>
              </a:rPr>
              <a:t>HIGH SCHOOL CREDIT</a:t>
            </a:r>
            <a:endParaRPr/>
          </a:p>
        </p:txBody>
      </p:sp>
      <p:sp>
        <p:nvSpPr>
          <p:cNvPr id="325" name="Google Shape;325;p28"/>
          <p:cNvSpPr/>
          <p:nvPr/>
        </p:nvSpPr>
        <p:spPr>
          <a:xfrm>
            <a:off x="4814754" y="4717253"/>
            <a:ext cx="256197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37001F"/>
                </a:solidFill>
                <a:latin typeface="Arial Black"/>
                <a:ea typeface="Arial Black"/>
                <a:cs typeface="Arial Black"/>
                <a:sym typeface="Arial Black"/>
              </a:rPr>
              <a:t>COLLEGE CREDIT</a:t>
            </a:r>
            <a:endParaRPr/>
          </a:p>
        </p:txBody>
      </p:sp>
      <p:sp>
        <p:nvSpPr>
          <p:cNvPr id="326" name="Google Shape;326;p28"/>
          <p:cNvSpPr/>
          <p:nvPr/>
        </p:nvSpPr>
        <p:spPr>
          <a:xfrm>
            <a:off x="7984300" y="4717253"/>
            <a:ext cx="340559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37001F"/>
                </a:solidFill>
                <a:latin typeface="Arial Black"/>
                <a:ea typeface="Arial Black"/>
                <a:cs typeface="Arial Black"/>
                <a:sym typeface="Arial Black"/>
              </a:rPr>
              <a:t>COLLEGE APPLICATIONS</a:t>
            </a:r>
            <a:endParaRPr/>
          </a:p>
        </p:txBody>
      </p:sp>
      <p:pic>
        <p:nvPicPr>
          <p:cNvPr id="327" name="Google Shape;327;p28"/>
          <p:cNvPicPr preferRelativeResize="0"/>
          <p:nvPr/>
        </p:nvPicPr>
        <p:blipFill rotWithShape="1">
          <a:blip r:embed="rId3">
            <a:alphaModFix/>
          </a:blip>
          <a:srcRect/>
          <a:stretch/>
        </p:blipFill>
        <p:spPr>
          <a:xfrm>
            <a:off x="5181600" y="2603081"/>
            <a:ext cx="1828800" cy="1876425"/>
          </a:xfrm>
          <a:prstGeom prst="rect">
            <a:avLst/>
          </a:prstGeom>
          <a:noFill/>
          <a:ln>
            <a:noFill/>
          </a:ln>
        </p:spPr>
      </p:pic>
      <p:pic>
        <p:nvPicPr>
          <p:cNvPr id="328" name="Google Shape;328;p28"/>
          <p:cNvPicPr preferRelativeResize="0"/>
          <p:nvPr/>
        </p:nvPicPr>
        <p:blipFill rotWithShape="1">
          <a:blip r:embed="rId4">
            <a:alphaModFix/>
          </a:blip>
          <a:srcRect/>
          <a:stretch/>
        </p:blipFill>
        <p:spPr>
          <a:xfrm>
            <a:off x="1237543" y="2664994"/>
            <a:ext cx="2790825" cy="1752600"/>
          </a:xfrm>
          <a:prstGeom prst="rect">
            <a:avLst/>
          </a:prstGeom>
          <a:noFill/>
          <a:ln>
            <a:noFill/>
          </a:ln>
        </p:spPr>
      </p:pic>
      <p:pic>
        <p:nvPicPr>
          <p:cNvPr id="329" name="Google Shape;329;p28"/>
          <p:cNvPicPr preferRelativeResize="0"/>
          <p:nvPr/>
        </p:nvPicPr>
        <p:blipFill rotWithShape="1">
          <a:blip r:embed="rId5">
            <a:alphaModFix/>
          </a:blip>
          <a:srcRect/>
          <a:stretch/>
        </p:blipFill>
        <p:spPr>
          <a:xfrm>
            <a:off x="8663697" y="2560219"/>
            <a:ext cx="1790700" cy="1962150"/>
          </a:xfrm>
          <a:prstGeom prst="rect">
            <a:avLst/>
          </a:prstGeom>
          <a:noFill/>
          <a:ln>
            <a:noFill/>
          </a:ln>
        </p:spPr>
      </p:pic>
      <p:cxnSp>
        <p:nvCxnSpPr>
          <p:cNvPr id="330" name="Google Shape;330;p28"/>
          <p:cNvCxnSpPr/>
          <p:nvPr/>
        </p:nvCxnSpPr>
        <p:spPr>
          <a:xfrm>
            <a:off x="3798473" y="1550318"/>
            <a:ext cx="4572000" cy="0"/>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9"/>
          <p:cNvSpPr/>
          <p:nvPr/>
        </p:nvSpPr>
        <p:spPr>
          <a:xfrm>
            <a:off x="6646460" y="2906973"/>
            <a:ext cx="4435522" cy="3589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29"/>
          <p:cNvSpPr txBox="1"/>
          <p:nvPr/>
        </p:nvSpPr>
        <p:spPr>
          <a:xfrm>
            <a:off x="722111" y="521367"/>
            <a:ext cx="10747773" cy="1746632"/>
          </a:xfrm>
          <a:prstGeom prst="rect">
            <a:avLst/>
          </a:prstGeom>
          <a:noFill/>
          <a:ln>
            <a:noFill/>
          </a:ln>
        </p:spPr>
        <p:txBody>
          <a:bodyPr spcFirstLastPara="1" wrap="square" lIns="91425" tIns="45700" rIns="91425" bIns="45700" anchor="t" anchorCtr="0">
            <a:noAutofit/>
          </a:bodyPr>
          <a:lstStyle/>
          <a:p>
            <a:pPr marL="0" marR="0" lvl="0" indent="0" algn="ctr" rtl="0">
              <a:lnSpc>
                <a:spcPct val="125000"/>
              </a:lnSpc>
              <a:spcBef>
                <a:spcPts val="0"/>
              </a:spcBef>
              <a:spcAft>
                <a:spcPts val="0"/>
              </a:spcAft>
              <a:buNone/>
            </a:pPr>
            <a:r>
              <a:rPr lang="en-US" sz="5400">
                <a:solidFill>
                  <a:schemeClr val="dk1"/>
                </a:solidFill>
                <a:latin typeface="Arial Black"/>
                <a:ea typeface="Arial Black"/>
                <a:cs typeface="Arial Black"/>
                <a:sym typeface="Arial Black"/>
              </a:rPr>
              <a:t>Our Itinerary</a:t>
            </a:r>
            <a:endParaRPr/>
          </a:p>
          <a:p>
            <a:pPr marL="0" marR="0" lvl="0" indent="0" algn="ctr" rtl="0">
              <a:lnSpc>
                <a:spcPct val="125000"/>
              </a:lnSpc>
              <a:spcBef>
                <a:spcPts val="0"/>
              </a:spcBef>
              <a:spcAft>
                <a:spcPts val="0"/>
              </a:spcAft>
              <a:buNone/>
            </a:pPr>
            <a:r>
              <a:rPr lang="en-US" sz="3200">
                <a:solidFill>
                  <a:schemeClr val="dk1"/>
                </a:solidFill>
                <a:latin typeface="Arial"/>
                <a:ea typeface="Arial"/>
                <a:cs typeface="Arial"/>
                <a:sym typeface="Arial"/>
              </a:rPr>
              <a:t>What we’ll see, do, and experience</a:t>
            </a:r>
            <a:endParaRPr sz="5400">
              <a:solidFill>
                <a:srgbClr val="EB008B"/>
              </a:solidFill>
              <a:latin typeface="Arial"/>
              <a:ea typeface="Arial"/>
              <a:cs typeface="Arial"/>
              <a:sym typeface="Arial"/>
            </a:endParaRPr>
          </a:p>
        </p:txBody>
      </p:sp>
      <p:cxnSp>
        <p:nvCxnSpPr>
          <p:cNvPr id="338" name="Google Shape;338;p29"/>
          <p:cNvCxnSpPr/>
          <p:nvPr/>
        </p:nvCxnSpPr>
        <p:spPr>
          <a:xfrm>
            <a:off x="3798473" y="1608933"/>
            <a:ext cx="4572000" cy="0"/>
          </a:xfrm>
          <a:prstGeom prst="straightConnector1">
            <a:avLst/>
          </a:prstGeom>
          <a:noFill/>
          <a:ln w="19050" cap="flat" cmpd="sng">
            <a:solidFill>
              <a:schemeClr val="dk1"/>
            </a:solidFill>
            <a:prstDash val="solid"/>
            <a:miter lim="800000"/>
            <a:headEnd type="none" w="sm" len="sm"/>
            <a:tailEnd type="none" w="sm" len="sm"/>
          </a:ln>
        </p:spPr>
      </p:cxnSp>
      <p:sp>
        <p:nvSpPr>
          <p:cNvPr id="339" name="Google Shape;339;p29"/>
          <p:cNvSpPr/>
          <p:nvPr/>
        </p:nvSpPr>
        <p:spPr>
          <a:xfrm>
            <a:off x="660471" y="4713113"/>
            <a:ext cx="252894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1">
                <a:solidFill>
                  <a:schemeClr val="lt1"/>
                </a:solidFill>
                <a:latin typeface="Georgia"/>
                <a:ea typeface="Georgia"/>
                <a:cs typeface="Georgia"/>
                <a:sym typeface="Georgia"/>
              </a:rPr>
              <a:t>What are</a:t>
            </a:r>
            <a:endParaRPr/>
          </a:p>
          <a:p>
            <a:pPr marL="0" marR="0" lvl="0" indent="0" algn="ctr" rtl="0">
              <a:spcBef>
                <a:spcPts val="0"/>
              </a:spcBef>
              <a:spcAft>
                <a:spcPts val="0"/>
              </a:spcAft>
              <a:buNone/>
            </a:pPr>
            <a:r>
              <a:rPr lang="en-US" sz="2000" b="1" i="1">
                <a:solidFill>
                  <a:schemeClr val="lt1"/>
                </a:solidFill>
                <a:latin typeface="Georgia"/>
                <a:ea typeface="Georgia"/>
                <a:cs typeface="Georgia"/>
                <a:sym typeface="Georgia"/>
              </a:rPr>
              <a:t>you excited</a:t>
            </a:r>
            <a:endParaRPr/>
          </a:p>
          <a:p>
            <a:pPr marL="0" marR="0" lvl="0" indent="0" algn="ctr" rtl="0">
              <a:spcBef>
                <a:spcPts val="0"/>
              </a:spcBef>
              <a:spcAft>
                <a:spcPts val="0"/>
              </a:spcAft>
              <a:buNone/>
            </a:pPr>
            <a:r>
              <a:rPr lang="en-US" sz="2000" b="1" i="1">
                <a:solidFill>
                  <a:schemeClr val="lt1"/>
                </a:solidFill>
                <a:latin typeface="Georgia"/>
                <a:ea typeface="Georgia"/>
                <a:cs typeface="Georgia"/>
                <a:sym typeface="Georgia"/>
              </a:rPr>
              <a:t>about?</a:t>
            </a:r>
            <a:endParaRPr/>
          </a:p>
        </p:txBody>
      </p:sp>
      <p:pic>
        <p:nvPicPr>
          <p:cNvPr id="340" name="Google Shape;340;p29"/>
          <p:cNvPicPr preferRelativeResize="0"/>
          <p:nvPr/>
        </p:nvPicPr>
        <p:blipFill rotWithShape="1">
          <a:blip r:embed="rId3">
            <a:alphaModFix/>
          </a:blip>
          <a:srcRect/>
          <a:stretch/>
        </p:blipFill>
        <p:spPr>
          <a:xfrm>
            <a:off x="978797" y="2247908"/>
            <a:ext cx="10491087" cy="40724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30"/>
          <p:cNvPicPr preferRelativeResize="0"/>
          <p:nvPr/>
        </p:nvPicPr>
        <p:blipFill rotWithShape="1">
          <a:blip r:embed="rId3">
            <a:alphaModFix/>
          </a:blip>
          <a:srcRect/>
          <a:stretch/>
        </p:blipFill>
        <p:spPr>
          <a:xfrm>
            <a:off x="0" y="-42883"/>
            <a:ext cx="12192001" cy="6900883"/>
          </a:xfrm>
          <a:prstGeom prst="rect">
            <a:avLst/>
          </a:prstGeom>
          <a:noFill/>
          <a:ln>
            <a:noFill/>
          </a:ln>
        </p:spPr>
      </p:pic>
      <p:grpSp>
        <p:nvGrpSpPr>
          <p:cNvPr id="347" name="Google Shape;347;p30"/>
          <p:cNvGrpSpPr/>
          <p:nvPr/>
        </p:nvGrpSpPr>
        <p:grpSpPr>
          <a:xfrm>
            <a:off x="196068" y="2535533"/>
            <a:ext cx="2847384" cy="586853"/>
            <a:chOff x="371214" y="1214651"/>
            <a:chExt cx="2847384" cy="586853"/>
          </a:xfrm>
        </p:grpSpPr>
        <p:sp>
          <p:nvSpPr>
            <p:cNvPr id="348" name="Google Shape;348;p30"/>
            <p:cNvSpPr/>
            <p:nvPr/>
          </p:nvSpPr>
          <p:spPr>
            <a:xfrm>
              <a:off x="371214" y="1214651"/>
              <a:ext cx="2847384" cy="58685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30"/>
            <p:cNvSpPr txBox="1"/>
            <p:nvPr/>
          </p:nvSpPr>
          <p:spPr>
            <a:xfrm>
              <a:off x="937142" y="1277244"/>
              <a:ext cx="218592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7001F"/>
                  </a:solidFill>
                  <a:latin typeface="Century Gothic"/>
                  <a:ea typeface="Century Gothic"/>
                  <a:cs typeface="Century Gothic"/>
                  <a:sym typeface="Century Gothic"/>
                </a:rPr>
                <a:t>CUZCO, PERU</a:t>
              </a:r>
              <a:endParaRPr/>
            </a:p>
          </p:txBody>
        </p:sp>
        <p:pic>
          <p:nvPicPr>
            <p:cNvPr id="350" name="Google Shape;350;p30" descr="Image result for instagram pin png"/>
            <p:cNvPicPr preferRelativeResize="0"/>
            <p:nvPr/>
          </p:nvPicPr>
          <p:blipFill rotWithShape="1">
            <a:blip r:embed="rId4">
              <a:alphaModFix/>
            </a:blip>
            <a:srcRect/>
            <a:stretch/>
          </p:blipFill>
          <p:spPr>
            <a:xfrm>
              <a:off x="601638" y="1380653"/>
              <a:ext cx="276368" cy="276368"/>
            </a:xfrm>
            <a:prstGeom prst="rect">
              <a:avLst/>
            </a:prstGeom>
            <a:noFill/>
            <a:ln>
              <a:noFill/>
            </a:ln>
          </p:spPr>
        </p:pic>
      </p:grpSp>
      <p:grpSp>
        <p:nvGrpSpPr>
          <p:cNvPr id="351" name="Google Shape;351;p30"/>
          <p:cNvGrpSpPr/>
          <p:nvPr/>
        </p:nvGrpSpPr>
        <p:grpSpPr>
          <a:xfrm>
            <a:off x="196067" y="6061881"/>
            <a:ext cx="3245443" cy="586853"/>
            <a:chOff x="371213" y="1214651"/>
            <a:chExt cx="3245443" cy="586853"/>
          </a:xfrm>
        </p:grpSpPr>
        <p:sp>
          <p:nvSpPr>
            <p:cNvPr id="352" name="Google Shape;352;p30"/>
            <p:cNvSpPr/>
            <p:nvPr/>
          </p:nvSpPr>
          <p:spPr>
            <a:xfrm>
              <a:off x="371213" y="1214651"/>
              <a:ext cx="3245443" cy="58685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30"/>
            <p:cNvSpPr txBox="1"/>
            <p:nvPr/>
          </p:nvSpPr>
          <p:spPr>
            <a:xfrm>
              <a:off x="937142" y="1277244"/>
              <a:ext cx="262037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7001F"/>
                  </a:solidFill>
                  <a:latin typeface="Century Gothic"/>
                  <a:ea typeface="Century Gothic"/>
                  <a:cs typeface="Century Gothic"/>
                  <a:sym typeface="Century Gothic"/>
                </a:rPr>
                <a:t>SACRED VALLEY</a:t>
              </a:r>
              <a:endParaRPr/>
            </a:p>
          </p:txBody>
        </p:sp>
        <p:pic>
          <p:nvPicPr>
            <p:cNvPr id="354" name="Google Shape;354;p30" descr="Image result for instagram pin png"/>
            <p:cNvPicPr preferRelativeResize="0"/>
            <p:nvPr/>
          </p:nvPicPr>
          <p:blipFill rotWithShape="1">
            <a:blip r:embed="rId4">
              <a:alphaModFix/>
            </a:blip>
            <a:srcRect/>
            <a:stretch/>
          </p:blipFill>
          <p:spPr>
            <a:xfrm>
              <a:off x="601638" y="1380653"/>
              <a:ext cx="276368" cy="276368"/>
            </a:xfrm>
            <a:prstGeom prst="rect">
              <a:avLst/>
            </a:prstGeom>
            <a:noFill/>
            <a:ln>
              <a:noFill/>
            </a:ln>
          </p:spPr>
        </p:pic>
      </p:grpSp>
      <p:grpSp>
        <p:nvGrpSpPr>
          <p:cNvPr id="355" name="Google Shape;355;p30"/>
          <p:cNvGrpSpPr/>
          <p:nvPr/>
        </p:nvGrpSpPr>
        <p:grpSpPr>
          <a:xfrm>
            <a:off x="6530001" y="6072640"/>
            <a:ext cx="3724342" cy="586853"/>
            <a:chOff x="371213" y="1214651"/>
            <a:chExt cx="3245443" cy="586853"/>
          </a:xfrm>
        </p:grpSpPr>
        <p:sp>
          <p:nvSpPr>
            <p:cNvPr id="356" name="Google Shape;356;p30"/>
            <p:cNvSpPr/>
            <p:nvPr/>
          </p:nvSpPr>
          <p:spPr>
            <a:xfrm>
              <a:off x="371213" y="1214651"/>
              <a:ext cx="3245443" cy="58685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30"/>
            <p:cNvSpPr txBox="1"/>
            <p:nvPr/>
          </p:nvSpPr>
          <p:spPr>
            <a:xfrm>
              <a:off x="937142" y="1277244"/>
              <a:ext cx="241575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7001F"/>
                  </a:solidFill>
                  <a:latin typeface="Century Gothic"/>
                  <a:ea typeface="Century Gothic"/>
                  <a:cs typeface="Century Gothic"/>
                  <a:sym typeface="Century Gothic"/>
                </a:rPr>
                <a:t>OLLANTAYTAMBO</a:t>
              </a:r>
              <a:endParaRPr/>
            </a:p>
          </p:txBody>
        </p:sp>
        <p:pic>
          <p:nvPicPr>
            <p:cNvPr id="358" name="Google Shape;358;p30" descr="Image result for instagram pin png"/>
            <p:cNvPicPr preferRelativeResize="0"/>
            <p:nvPr/>
          </p:nvPicPr>
          <p:blipFill rotWithShape="1">
            <a:blip r:embed="rId5">
              <a:alphaModFix/>
            </a:blip>
            <a:srcRect/>
            <a:stretch/>
          </p:blipFill>
          <p:spPr>
            <a:xfrm>
              <a:off x="601638" y="1380653"/>
              <a:ext cx="276368" cy="276368"/>
            </a:xfrm>
            <a:prstGeom prst="rect">
              <a:avLst/>
            </a:prstGeom>
            <a:noFill/>
            <a:ln>
              <a:noFill/>
            </a:ln>
          </p:spPr>
        </p:pic>
      </p:grpSp>
      <p:grpSp>
        <p:nvGrpSpPr>
          <p:cNvPr id="359" name="Google Shape;359;p30"/>
          <p:cNvGrpSpPr/>
          <p:nvPr/>
        </p:nvGrpSpPr>
        <p:grpSpPr>
          <a:xfrm>
            <a:off x="6470858" y="2598128"/>
            <a:ext cx="2495722" cy="586853"/>
            <a:chOff x="371214" y="1214651"/>
            <a:chExt cx="2495722" cy="586853"/>
          </a:xfrm>
        </p:grpSpPr>
        <p:sp>
          <p:nvSpPr>
            <p:cNvPr id="360" name="Google Shape;360;p30"/>
            <p:cNvSpPr/>
            <p:nvPr/>
          </p:nvSpPr>
          <p:spPr>
            <a:xfrm>
              <a:off x="371214" y="1214651"/>
              <a:ext cx="2495722" cy="58685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30"/>
            <p:cNvSpPr txBox="1"/>
            <p:nvPr/>
          </p:nvSpPr>
          <p:spPr>
            <a:xfrm>
              <a:off x="937142" y="1277244"/>
              <a:ext cx="180696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7001F"/>
                  </a:solidFill>
                  <a:latin typeface="Century Gothic"/>
                  <a:ea typeface="Century Gothic"/>
                  <a:cs typeface="Century Gothic"/>
                  <a:sym typeface="Century Gothic"/>
                </a:rPr>
                <a:t>LIMA, PERU</a:t>
              </a:r>
              <a:endParaRPr/>
            </a:p>
          </p:txBody>
        </p:sp>
        <p:pic>
          <p:nvPicPr>
            <p:cNvPr id="362" name="Google Shape;362;p30" descr="Image result for instagram pin png"/>
            <p:cNvPicPr preferRelativeResize="0"/>
            <p:nvPr/>
          </p:nvPicPr>
          <p:blipFill rotWithShape="1">
            <a:blip r:embed="rId4">
              <a:alphaModFix/>
            </a:blip>
            <a:srcRect/>
            <a:stretch/>
          </p:blipFill>
          <p:spPr>
            <a:xfrm>
              <a:off x="601638" y="1380653"/>
              <a:ext cx="276368" cy="27636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
                                        <p:tgtEl>
                                          <p:spTgt spid="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
                                        </p:tgtEl>
                                        <p:attrNameLst>
                                          <p:attrName>style.visibility</p:attrName>
                                        </p:attrNameLst>
                                      </p:cBhvr>
                                      <p:to>
                                        <p:strVal val="visible"/>
                                      </p:to>
                                    </p:set>
                                    <p:animEffect transition="in" filter="fade">
                                      <p:cBhvr>
                                        <p:cTn id="12" dur="500"/>
                                        <p:tgtEl>
                                          <p:spTgt spid="3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gtEl>
                                        <p:attrNameLst>
                                          <p:attrName>style.visibility</p:attrName>
                                        </p:attrNameLst>
                                      </p:cBhvr>
                                      <p:to>
                                        <p:strVal val="visible"/>
                                      </p:to>
                                    </p:set>
                                    <p:animEffect transition="in" filter="fade">
                                      <p:cBhvr>
                                        <p:cTn id="17" dur="500"/>
                                        <p:tgtEl>
                                          <p:spTgt spid="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gtEl>
                                        <p:attrNameLst>
                                          <p:attrName>style.visibility</p:attrName>
                                        </p:attrNameLst>
                                      </p:cBhvr>
                                      <p:to>
                                        <p:strVal val="visible"/>
                                      </p:to>
                                    </p:set>
                                    <p:animEffect transition="in" filter="fade">
                                      <p:cBhvr>
                                        <p:cTn id="22"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1740</Words>
  <Application>Microsoft Office PowerPoint</Application>
  <PresentationFormat>Widescreen</PresentationFormat>
  <Paragraphs>283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Century Gothic</vt:lpstr>
      <vt:lpstr>Calibri</vt:lpstr>
      <vt:lpstr>Baskerville Old Face</vt:lpstr>
      <vt:lpstr>Georgia</vt:lpstr>
      <vt:lpstr>Arial Black</vt:lpstr>
      <vt:lpstr>Arial</vt:lpstr>
      <vt:lpstr>Office Theme</vt:lpstr>
      <vt:lpstr>About Me</vt:lpstr>
      <vt:lpstr>Our amazing</vt:lpstr>
      <vt:lpstr>PowerPoint Presentation</vt:lpstr>
      <vt:lpstr>EF Educational Tours</vt:lpstr>
      <vt:lpstr>Let’s talk safety</vt:lpstr>
      <vt:lpstr>Group Travel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Questions?  Who to call:  800-665-5364</vt:lpstr>
      <vt:lpstr>Contact me with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Kimberly Murray</cp:lastModifiedBy>
  <cp:revision>6</cp:revision>
  <dcterms:modified xsi:type="dcterms:W3CDTF">2019-09-24T13:13:50Z</dcterms:modified>
</cp:coreProperties>
</file>